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6" r:id="rId2"/>
    <p:sldId id="326" r:id="rId3"/>
    <p:sldId id="336" r:id="rId4"/>
    <p:sldId id="327" r:id="rId5"/>
    <p:sldId id="328" r:id="rId6"/>
    <p:sldId id="329" r:id="rId7"/>
    <p:sldId id="330" r:id="rId8"/>
    <p:sldId id="337" r:id="rId9"/>
    <p:sldId id="331" r:id="rId10"/>
    <p:sldId id="309" r:id="rId11"/>
    <p:sldId id="314" r:id="rId12"/>
    <p:sldId id="341" r:id="rId13"/>
    <p:sldId id="338" r:id="rId14"/>
    <p:sldId id="339" r:id="rId15"/>
    <p:sldId id="340" r:id="rId16"/>
    <p:sldId id="342" r:id="rId17"/>
    <p:sldId id="343" r:id="rId18"/>
    <p:sldId id="345" r:id="rId19"/>
    <p:sldId id="344" r:id="rId20"/>
    <p:sldId id="348" r:id="rId21"/>
    <p:sldId id="346" r:id="rId22"/>
    <p:sldId id="347" r:id="rId23"/>
    <p:sldId id="316" r:id="rId24"/>
    <p:sldId id="319" r:id="rId25"/>
    <p:sldId id="288" r:id="rId26"/>
    <p:sldId id="289" r:id="rId27"/>
    <p:sldId id="290" r:id="rId28"/>
    <p:sldId id="291" r:id="rId29"/>
    <p:sldId id="320" r:id="rId30"/>
    <p:sldId id="321" r:id="rId31"/>
    <p:sldId id="332" r:id="rId32"/>
    <p:sldId id="333" r:id="rId33"/>
    <p:sldId id="334" r:id="rId34"/>
    <p:sldId id="335" r:id="rId35"/>
    <p:sldId id="293" r:id="rId36"/>
    <p:sldId id="294" r:id="rId37"/>
    <p:sldId id="350" r:id="rId38"/>
    <p:sldId id="352" r:id="rId39"/>
    <p:sldId id="257" r:id="rId40"/>
    <p:sldId id="277" r:id="rId41"/>
    <p:sldId id="278" r:id="rId42"/>
    <p:sldId id="325" r:id="rId43"/>
    <p:sldId id="259" r:id="rId44"/>
    <p:sldId id="260" r:id="rId45"/>
    <p:sldId id="262" r:id="rId46"/>
    <p:sldId id="263" r:id="rId47"/>
    <p:sldId id="264" r:id="rId48"/>
    <p:sldId id="265" r:id="rId49"/>
    <p:sldId id="266" r:id="rId50"/>
    <p:sldId id="267" r:id="rId51"/>
    <p:sldId id="270" r:id="rId52"/>
    <p:sldId id="271" r:id="rId53"/>
    <p:sldId id="272" r:id="rId54"/>
    <p:sldId id="273" r:id="rId55"/>
    <p:sldId id="274" r:id="rId56"/>
    <p:sldId id="275" r:id="rId57"/>
  </p:sldIdLst>
  <p:sldSz cx="9144000" cy="6858000" type="screen4x3"/>
  <p:notesSz cx="6858000" cy="9296400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4919" autoAdjust="0"/>
  </p:normalViewPr>
  <p:slideViewPr>
    <p:cSldViewPr showGuides="1">
      <p:cViewPr varScale="1">
        <p:scale>
          <a:sx n="77" d="100"/>
          <a:sy n="77" d="100"/>
        </p:scale>
        <p:origin x="-17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D879F8E-E9EB-43F8-A36C-5BF0776666E4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C47A302-801C-4CDA-BB49-A2305E3B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0252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BD9BCD0-B108-4F3D-9DE6-573485D3F857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4487D5-A5A6-4307-89D1-9B0DB1B91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751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E8A78AB-5E41-437D-BDAB-02EF9DF2377E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33726E4-0FA9-4E39-B557-627D9F793824}" type="slidenum">
              <a:rPr lang="en-US"/>
              <a:pPr eaLnBrk="1" hangingPunct="1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1DA06AA-68D2-4309-8FCF-64C5F6ECDDB9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318CF94-0CA0-40CB-BCC7-1CBFEF4BA7CC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FCC21CC-64F2-4044-BD31-0848831E7830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7E6394A-E487-4AFD-B51F-189A1C1715C6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E9304DC-5232-4604-9CB3-8EB0115000CB}" type="slidenum">
              <a:rPr lang="en-US" smtClean="0">
                <a:ea typeface="ＭＳ Ｐゴシック" pitchFamily="34" charset="-128"/>
              </a:rPr>
              <a:pPr eaLnBrk="1" hangingPunct="1"/>
              <a:t>13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850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416425"/>
            <a:ext cx="5032375" cy="4181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b="1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Figure 4.2</a:t>
            </a:r>
          </a:p>
          <a:p>
            <a:pPr eaLnBrk="1" hangingPunct="1"/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Rod-shaped bacterial cells on the tip of a household pin, shown at increasingly higher magnifications (enlargements). The “</a:t>
            </a:r>
            <a:r>
              <a:rPr lang="el-GR" smtClean="0">
                <a:solidFill>
                  <a:srgbClr val="000000"/>
                </a:solidFill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m” is an abbreviation for micrometers, or 10</a:t>
            </a:r>
            <a:r>
              <a:rPr lang="el-GR" baseline="3000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–6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 meters. </a:t>
            </a:r>
            <a:endParaRPr lang="en-US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l-GR" b="1" smtClean="0">
                <a:solidFill>
                  <a:srgbClr val="FF1A00"/>
                </a:solidFill>
                <a:ea typeface="ＭＳ Ｐゴシック" pitchFamily="34" charset="-128"/>
                <a:cs typeface="Arial" pitchFamily="34" charset="0"/>
              </a:rPr>
              <a:t>Figure It Out: 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About how big are these bacteria?</a:t>
            </a:r>
            <a:endParaRPr lang="en-US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l-GR" i="1" smtClean="0">
                <a:ea typeface="ＭＳ Ｐゴシック" pitchFamily="34" charset="-128"/>
                <a:cs typeface="Arial" pitchFamily="34" charset="0"/>
              </a:rPr>
              <a:t>Answer: About 1 </a:t>
            </a:r>
            <a:r>
              <a:rPr lang="el-GR" i="1" smtClean="0"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i="1" smtClean="0">
                <a:ea typeface="ＭＳ Ｐゴシック" pitchFamily="34" charset="-128"/>
                <a:cs typeface="Arial" pitchFamily="34" charset="0"/>
              </a:rPr>
              <a:t>m wide, and 5 </a:t>
            </a:r>
            <a:r>
              <a:rPr lang="el-GR" i="1" smtClean="0"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i="1" smtClean="0">
                <a:ea typeface="ＭＳ Ｐゴシック" pitchFamily="34" charset="-128"/>
                <a:cs typeface="Arial" pitchFamily="34" charset="0"/>
              </a:rPr>
              <a:t>m long</a:t>
            </a:r>
            <a:endParaRPr lang="el-GR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3FA4AE-C1FF-4BE1-B5D0-9514AAA497CC}" type="slidenum">
              <a:rPr lang="en-US" smtClean="0">
                <a:ea typeface="ＭＳ Ｐゴシック" pitchFamily="34" charset="-128"/>
              </a:rPr>
              <a:pPr eaLnBrk="1" hangingPunct="1"/>
              <a:t>14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850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416425"/>
            <a:ext cx="5032375" cy="4181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b="1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Figure 4.2</a:t>
            </a:r>
          </a:p>
          <a:p>
            <a:pPr eaLnBrk="1" hangingPunct="1"/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Rod-shaped bacterial cells on the tip of a household pin, shown at increasingly higher magnifications (enlargements). The “</a:t>
            </a:r>
            <a:r>
              <a:rPr lang="el-GR" smtClean="0">
                <a:solidFill>
                  <a:srgbClr val="000000"/>
                </a:solidFill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m” is an abbreviation for micrometers, or 10</a:t>
            </a:r>
            <a:r>
              <a:rPr lang="el-GR" baseline="3000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–6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 meters. </a:t>
            </a:r>
            <a:endParaRPr lang="en-US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l-GR" b="1" smtClean="0">
                <a:solidFill>
                  <a:srgbClr val="FF1A00"/>
                </a:solidFill>
                <a:ea typeface="ＭＳ Ｐゴシック" pitchFamily="34" charset="-128"/>
                <a:cs typeface="Arial" pitchFamily="34" charset="0"/>
              </a:rPr>
              <a:t>Figure It Out: 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About how big are these bacteria?</a:t>
            </a:r>
            <a:endParaRPr lang="en-US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l-GR" i="1" smtClean="0">
                <a:ea typeface="ＭＳ Ｐゴシック" pitchFamily="34" charset="-128"/>
                <a:cs typeface="Arial" pitchFamily="34" charset="0"/>
              </a:rPr>
              <a:t>Answer: About 1 </a:t>
            </a:r>
            <a:r>
              <a:rPr lang="el-GR" i="1" smtClean="0"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i="1" smtClean="0">
                <a:ea typeface="ＭＳ Ｐゴシック" pitchFamily="34" charset="-128"/>
                <a:cs typeface="Arial" pitchFamily="34" charset="0"/>
              </a:rPr>
              <a:t>m wide, and 5 </a:t>
            </a:r>
            <a:r>
              <a:rPr lang="el-GR" i="1" smtClean="0"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i="1" smtClean="0">
                <a:ea typeface="ＭＳ Ｐゴシック" pitchFamily="34" charset="-128"/>
                <a:cs typeface="Arial" pitchFamily="34" charset="0"/>
              </a:rPr>
              <a:t>m long</a:t>
            </a:r>
            <a:endParaRPr lang="el-GR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4C7FAFC-FE71-4018-893B-0D9DF7B7E8E5}" type="slidenum">
              <a:rPr lang="en-US" smtClean="0">
                <a:ea typeface="ＭＳ Ｐゴシック" pitchFamily="34" charset="-128"/>
              </a:rPr>
              <a:pPr eaLnBrk="1" hangingPunct="1"/>
              <a:t>15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850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416425"/>
            <a:ext cx="5032375" cy="4181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b="1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Figure 4.2</a:t>
            </a:r>
          </a:p>
          <a:p>
            <a:pPr eaLnBrk="1" hangingPunct="1"/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Rod-shaped bacterial cells on the tip of a household pin, shown at increasingly higher magnifications (enlargements). The “</a:t>
            </a:r>
            <a:r>
              <a:rPr lang="el-GR" smtClean="0">
                <a:solidFill>
                  <a:srgbClr val="000000"/>
                </a:solidFill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m” is an abbreviation for micrometers, or 10</a:t>
            </a:r>
            <a:r>
              <a:rPr lang="el-GR" baseline="3000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–6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 meters. </a:t>
            </a:r>
            <a:endParaRPr lang="en-US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l-GR" b="1" smtClean="0">
                <a:solidFill>
                  <a:srgbClr val="FF1A00"/>
                </a:solidFill>
                <a:ea typeface="ＭＳ Ｐゴシック" pitchFamily="34" charset="-128"/>
                <a:cs typeface="Arial" pitchFamily="34" charset="0"/>
              </a:rPr>
              <a:t>Figure It Out: </a:t>
            </a:r>
            <a:r>
              <a:rPr lang="el-GR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About how big are these bacteria?</a:t>
            </a:r>
            <a:endParaRPr lang="en-US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r>
              <a:rPr lang="el-GR" i="1" smtClean="0">
                <a:ea typeface="ＭＳ Ｐゴシック" pitchFamily="34" charset="-128"/>
                <a:cs typeface="Arial" pitchFamily="34" charset="0"/>
              </a:rPr>
              <a:t>Answer: About 1 </a:t>
            </a:r>
            <a:r>
              <a:rPr lang="el-GR" i="1" smtClean="0"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i="1" smtClean="0">
                <a:ea typeface="ＭＳ Ｐゴシック" pitchFamily="34" charset="-128"/>
                <a:cs typeface="Arial" pitchFamily="34" charset="0"/>
              </a:rPr>
              <a:t>m wide, and 5 </a:t>
            </a:r>
            <a:r>
              <a:rPr lang="el-GR" i="1" smtClean="0">
                <a:latin typeface="Lucida Grande"/>
                <a:ea typeface="ＭＳ Ｐゴシック" pitchFamily="34" charset="-128"/>
                <a:cs typeface="Arial" pitchFamily="34" charset="0"/>
              </a:rPr>
              <a:t>μ</a:t>
            </a:r>
            <a:r>
              <a:rPr lang="el-GR" i="1" smtClean="0">
                <a:ea typeface="ＭＳ Ｐゴシック" pitchFamily="34" charset="-128"/>
                <a:cs typeface="Arial" pitchFamily="34" charset="0"/>
              </a:rPr>
              <a:t>m long</a:t>
            </a:r>
            <a:endParaRPr lang="el-GR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F1B12E2-C807-4EED-B8ED-916CA8AF0C9A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eaLnBrk="1" hangingPunct="1"/>
              <a:t>18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850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416425"/>
            <a:ext cx="5032375" cy="4181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b="1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Figure 4.3</a:t>
            </a:r>
          </a:p>
          <a:p>
            <a:pPr eaLnBrk="1" hangingPunct="1"/>
            <a:r>
              <a:rPr lang="el-GR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As microscopes improved, so did our understanding of cells. (</a:t>
            </a:r>
            <a:r>
              <a:rPr lang="el-GR" b="1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</a:t>
            </a:r>
            <a:r>
              <a:rPr lang="el-GR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) A painting of Antoni van Leeuwenhoek with his microscope, which allowed him to view organisms too small to see with the naked eye. </a:t>
            </a:r>
            <a:r>
              <a:rPr lang="el-GR" i="1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Above</a:t>
            </a:r>
            <a:r>
              <a:rPr lang="el-GR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, Leeuwenhoek’s sketch of a vinegar worm. (</a:t>
            </a:r>
            <a:r>
              <a:rPr lang="el-GR" b="1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b</a:t>
            </a:r>
            <a:r>
              <a:rPr lang="el-GR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) Robert Hooke’s microscope and one of his sketches of cell walls from cork tissue.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F4B9FE-9DC4-418D-BD76-C32B8EFAE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4454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682AF-6FD5-46B1-BA7E-3DFDA0EED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883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3C99A-53F3-4E5B-8985-D679A8843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2961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DDE7D-A11E-4739-81A4-05F870835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8581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23708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0CF46-66E2-4E53-B92B-D043A92C5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93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F35643-2FDF-4FA7-BE5E-19E79A8F0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22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D11E8-3F89-40CB-87DC-D11057F0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309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2A4E9-D9B0-4935-A10A-D4BBC2C71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912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7AE04-6C5F-49DC-9BCA-9DB8D14C0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235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AD11-3FB7-4C99-827B-0B5D01F89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55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DB1C7-3119-4D00-BDB6-1577A519A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834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>
            <a:solidFill>
              <a:srgbClr val="EAEAEA"/>
            </a:solidFill>
            <a:miter lim="800000"/>
            <a:headEnd/>
            <a:tailEnd/>
          </a:ln>
          <a:effectLst>
            <a:outerShdw blurRad="63500" dist="12700" dir="5400000" algn="t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>
            <a:solidFill>
              <a:srgbClr val="EAEAEA"/>
            </a:solidFill>
            <a:miter lim="800000"/>
            <a:headEnd/>
            <a:tailEnd/>
          </a:ln>
          <a:effectLst>
            <a:outerShdw blurRad="63500" dist="12700" dir="54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2BA615-C628-4004-8782-53FC7326A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2368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06EFB3D-D475-4D02-8FCA-23ECC92E9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896" r:id="rId2"/>
    <p:sldLayoutId id="2147483905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6" r:id="rId9"/>
    <p:sldLayoutId id="2147483902" r:id="rId10"/>
    <p:sldLayoutId id="2147483907" r:id="rId11"/>
    <p:sldLayoutId id="2147483903" r:id="rId12"/>
    <p:sldLayoutId id="214748390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ＭＳ Ｐゴシック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ＭＳ Ｐゴシック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learn.genetics.utah.edu/content/begin/cells/scal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brianjford.com/wavrbct.jpg&amp;imgrefurl=http://www.brianjford.com/wavrbct.htm&amp;usg=__gvVBW6EUymUxvxSfcq1OPfq8i0I=&amp;h=450&amp;w=640&amp;sz=59&amp;hl=en&amp;start=14&amp;zoom=1&amp;um=1&amp;itbs=1&amp;tbnid=QuwrI-C6qBIgZM:&amp;tbnh=96&amp;tbnw=137&amp;prev=/images?q=leeuwenhoek&amp;um=1&amp;hl=en&amp;safe=active&amp;sa=N&amp;tbs=isch:1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a/a1/Bacillus_anthracis_Gram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source=images&amp;cd=&amp;cad=rja&amp;docid=5gcJVorpS-cvXM&amp;tbnid=tsel6OwmG6flrM:&amp;ved=0CAUQjRw&amp;url=http://quizlet.com/15856596/a-cells-organelles-eld-flash-cards/&amp;ei=vDEAUvHNJ4Hv2QXSkoFY&amp;bvm=bv.50165853,d.aWM&amp;psig=AFQjCNGCQnClb-CTV1yOXYiwbGknm0t0BQ&amp;ust=1375830821520240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hyperlink" Target="http://www.google.com/url?sa=i&amp;rct=j&amp;q=cell%20organelle%20lysosomes&amp;source=images&amp;cd=&amp;cad=rja&amp;docid=q4zdWlomz6niWM&amp;tbnid=K0ArBpNPzFheUM:&amp;ved=0CAUQjRw&amp;url=http://www.studyblue.com/notes/note/n/cell-organelles/deck/1281273&amp;ei=hjIAUvzZGIjZ2AW0qoCYBA&amp;bvm=bv.50165853,d.aWM&amp;psig=AFQjCNERDSn0Z_wJlR0wmPIs7NwEKPAE3w&amp;ust=137583101890625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ell%20organelle%20mitochondria&amp;source=images&amp;cd=&amp;cad=rja&amp;docid=hCfPy1oAUHVAmM&amp;tbnid=zeKA9gEIcK89sM:&amp;ved=0CAUQjRw&amp;url=http://www.aboutthemcat.com/biology/cellular-organelles.php&amp;ei=dS8AUvOGOYr-2gX7tIGoCw&amp;bvm=bv.50165853,d.aWM&amp;psig=AFQjCNEuGbpiIpfQUrX6AduJihaZA573LQ&amp;ust=1375830119391635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hyperlink" Target="http://www.google.com/url?sa=i&amp;rct=j&amp;q=cell%20organelle%20centriole&amp;source=images&amp;cd=&amp;cad=rja&amp;docid=5nrOf5aIsXcO-M&amp;tbnid=SxT6Ukh4rulW1M:&amp;ved=0CAUQjRw&amp;url=http://powersofminusten.com/content.html&amp;ei=KzIAUpG-JsbR2QWs_IHADw&amp;bvm=bv.50165853,d.aWM&amp;psig=AFQjCNEXyknmnesiWgRFn4dipOljmBvGIg&amp;ust=1375830939916742" TargetMode="External"/><Relationship Id="rId4" Type="http://schemas.openxmlformats.org/officeDocument/2006/relationships/hyperlink" Target="http://www.google.com/url?sa=i&amp;rct=j&amp;q=cell%20organelle%20mitochondria&amp;source=images&amp;cd=&amp;cad=rja&amp;docid=7yMciJ3k_3CQPM&amp;tbnid=Jrxqav-X8Y9DzM:&amp;ved=0CAUQjRw&amp;url=http://www.nationmaster.com/encyclopedia/Cell-(biology)&amp;ei=Cy8AUvCCCNT62AWU7YHgAQ&amp;bvm=bv.50165853,d.aWM&amp;psig=AFQjCNEuGbpiIpfQUrX6AduJihaZA573LQ&amp;ust=1375830119391635" TargetMode="Externa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History and types of cells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Cells Unit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Think about it???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ea typeface="ＭＳ Ｐゴシック" pitchFamily="34" charset="-128"/>
              </a:rPr>
              <a:t>Question</a:t>
            </a:r>
            <a:r>
              <a:rPr lang="en-US" dirty="0" smtClean="0">
                <a:ea typeface="ＭＳ Ｐゴシック" pitchFamily="34" charset="-128"/>
              </a:rPr>
              <a:t>: What is a cell?</a:t>
            </a:r>
          </a:p>
          <a:p>
            <a:pPr eaLnBrk="1" hangingPunct="1"/>
            <a:r>
              <a:rPr lang="en-US" b="1" i="1" dirty="0" smtClean="0">
                <a:ea typeface="ＭＳ Ｐゴシック" pitchFamily="34" charset="-128"/>
              </a:rPr>
              <a:t>Answer</a:t>
            </a:r>
            <a:r>
              <a:rPr lang="en-US" dirty="0" smtClean="0">
                <a:ea typeface="ＭＳ Ｐゴシック" pitchFamily="34" charset="-128"/>
              </a:rPr>
              <a:t>: the most basic unit of life that can perform all life processes.</a:t>
            </a:r>
          </a:p>
        </p:txBody>
      </p:sp>
      <p:pic>
        <p:nvPicPr>
          <p:cNvPr id="37890" name="Picture 2" descr="http://www.dreamstime.com/plant-cells-under-microscope-thumb25828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http://alittlejourney.files.wordpress.com/2009/06/white-blood-c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185" y="3733800"/>
            <a:ext cx="394021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http://cmapspublic2.ihmc.us/rid=1228170101921_190956518_12114/parameciu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So, What Are Cells?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Cells are </a:t>
            </a:r>
            <a:r>
              <a:rPr lang="en-US" b="1" u="sng" dirty="0" smtClean="0">
                <a:ea typeface="ＭＳ Ｐゴシック" pitchFamily="34" charset="-128"/>
              </a:rPr>
              <a:t>very small.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Cells make up </a:t>
            </a:r>
            <a:r>
              <a:rPr lang="en-US" b="1" u="sng" dirty="0" smtClean="0">
                <a:ea typeface="ＭＳ Ｐゴシック" pitchFamily="34" charset="-128"/>
              </a:rPr>
              <a:t>all living </a:t>
            </a:r>
            <a:r>
              <a:rPr lang="en-US" dirty="0" smtClean="0">
                <a:ea typeface="ＭＳ Ｐゴシック" pitchFamily="34" charset="-128"/>
              </a:rPr>
              <a:t>things (</a:t>
            </a:r>
            <a:r>
              <a:rPr lang="en-US" b="1" u="sng" dirty="0" smtClean="0">
                <a:ea typeface="ＭＳ Ｐゴシック" pitchFamily="34" charset="-128"/>
              </a:rPr>
              <a:t>from bacteria to elephants</a:t>
            </a:r>
            <a:r>
              <a:rPr lang="en-US" dirty="0" smtClean="0">
                <a:ea typeface="ＭＳ Ｐゴシック" pitchFamily="34" charset="-128"/>
              </a:rPr>
              <a:t>).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They are the building blocks of all things living.</a:t>
            </a:r>
          </a:p>
        </p:txBody>
      </p:sp>
      <p:pic>
        <p:nvPicPr>
          <p:cNvPr id="50178" name="Picture 2" descr="http://steveaoki.dimmak.com/blog/files/bacte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38862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http://animals.nationalgeographic.com/staticfiles/NGS/Shared/StaticFiles/animals/images/primary/african-elephan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14750"/>
            <a:ext cx="41719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Looking at Cells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Cells can vary greatly in their size and shape.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But they are all still very small.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Just how big are cells?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Cell size is limited for a reason. </a:t>
            </a:r>
          </a:p>
        </p:txBody>
      </p:sp>
      <p:sp>
        <p:nvSpPr>
          <p:cNvPr id="15364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2057400" y="5410200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0147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1" descr="04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6200"/>
            <a:ext cx="487362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7927975" y="6584950"/>
            <a:ext cx="1216025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058" tIns="41029" rIns="82058" bIns="41029"/>
          <a:lstStyle/>
          <a:p>
            <a:pPr algn="r" defTabSz="820738"/>
            <a:r>
              <a:rPr lang="en-US" sz="1200" b="1"/>
              <a:t>Fig. 4-2a, p. 54</a:t>
            </a:r>
          </a:p>
        </p:txBody>
      </p:sp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2132013" y="76200"/>
            <a:ext cx="4344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  <a:ea typeface="ＭＳ Ｐゴシック" pitchFamily="34" charset="-128"/>
              </a:rPr>
              <a:t>This is the business end of a needle.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  <a:ea typeface="ＭＳ Ｐゴシック" pitchFamily="34" charset="-128"/>
              </a:rPr>
              <a:t>This one’s infested with E. coli.</a:t>
            </a:r>
          </a:p>
        </p:txBody>
      </p:sp>
      <p:cxnSp>
        <p:nvCxnSpPr>
          <p:cNvPr id="20486" name="Straight Connector 6"/>
          <p:cNvCxnSpPr>
            <a:cxnSpLocks noChangeShapeType="1"/>
          </p:cNvCxnSpPr>
          <p:nvPr/>
        </p:nvCxnSpPr>
        <p:spPr bwMode="auto">
          <a:xfrm>
            <a:off x="5257800" y="6172200"/>
            <a:ext cx="1751013" cy="0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5676900" y="5791200"/>
            <a:ext cx="247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1"/>
                </a:solidFill>
                <a:ea typeface="ＭＳ Ｐゴシック" pitchFamily="34" charset="-128"/>
              </a:rPr>
              <a:t>200µm = </a:t>
            </a:r>
            <a:r>
              <a:rPr lang="en-US" sz="2400" b="1">
                <a:ea typeface="ＭＳ Ｐゴシック" pitchFamily="34" charset="-128"/>
              </a:rPr>
              <a:t>0.2mm</a:t>
            </a:r>
          </a:p>
        </p:txBody>
      </p:sp>
      <p:sp>
        <p:nvSpPr>
          <p:cNvPr id="20488" name="TextBox 1"/>
          <p:cNvSpPr txBox="1">
            <a:spLocks noChangeArrowheads="1"/>
          </p:cNvSpPr>
          <p:nvPr/>
        </p:nvSpPr>
        <p:spPr bwMode="auto">
          <a:xfrm>
            <a:off x="7239000" y="1981200"/>
            <a:ext cx="1314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ea typeface="ＭＳ Ｐゴシック" pitchFamily="34" charset="-128"/>
              </a:rPr>
              <a:t>Bacteria</a:t>
            </a:r>
          </a:p>
        </p:txBody>
      </p:sp>
      <p:cxnSp>
        <p:nvCxnSpPr>
          <p:cNvPr id="20489" name="Straight Arrow Connector 3"/>
          <p:cNvCxnSpPr>
            <a:cxnSpLocks noChangeShapeType="1"/>
            <a:stCxn id="20488" idx="1"/>
          </p:cNvCxnSpPr>
          <p:nvPr/>
        </p:nvCxnSpPr>
        <p:spPr bwMode="auto">
          <a:xfrm flipH="1">
            <a:off x="5029200" y="2211388"/>
            <a:ext cx="2209800" cy="684212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 descr="http://th09.deviantart.net/fs71/PRE/f/2012/005/0/1/finger_png_by_digitalwideresource-d4ldrt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69" r="-1" b="51063"/>
          <a:stretch/>
        </p:blipFill>
        <p:spPr bwMode="auto">
          <a:xfrm>
            <a:off x="0" y="-914399"/>
            <a:ext cx="4304505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005016"/>
            <a:ext cx="2010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Finger width</a:t>
            </a:r>
          </a:p>
          <a:p>
            <a:r>
              <a:rPr lang="en-US" sz="2400" b="1" dirty="0" smtClean="0"/>
              <a:t>= 16mm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9808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1" descr="040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650" y="76200"/>
            <a:ext cx="5043488" cy="664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918450" y="6584950"/>
            <a:ext cx="12255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058" tIns="41029" rIns="82058" bIns="41029"/>
          <a:lstStyle/>
          <a:p>
            <a:pPr algn="r" defTabSz="820738"/>
            <a:r>
              <a:rPr lang="en-US" sz="1200" b="1"/>
              <a:t>Fig. 4-2b, p. 54</a:t>
            </a:r>
          </a:p>
        </p:txBody>
      </p:sp>
      <p:pic>
        <p:nvPicPr>
          <p:cNvPr id="21509" name="Picture1" descr="040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876800"/>
            <a:ext cx="2571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510" name="Straight Connector 7"/>
          <p:cNvCxnSpPr>
            <a:cxnSpLocks noChangeShapeType="1"/>
          </p:cNvCxnSpPr>
          <p:nvPr/>
        </p:nvCxnSpPr>
        <p:spPr bwMode="auto">
          <a:xfrm>
            <a:off x="5791200" y="6172200"/>
            <a:ext cx="1217613" cy="0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5848350" y="5791200"/>
            <a:ext cx="2476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1"/>
                </a:solidFill>
                <a:ea typeface="ＭＳ Ｐゴシック" pitchFamily="34" charset="-128"/>
              </a:rPr>
              <a:t>40µm = </a:t>
            </a:r>
            <a:r>
              <a:rPr lang="en-US" sz="2400" b="1">
                <a:ea typeface="ＭＳ Ｐゴシック" pitchFamily="34" charset="-128"/>
              </a:rPr>
              <a:t>0.04mm</a:t>
            </a:r>
          </a:p>
        </p:txBody>
      </p:sp>
      <p:sp>
        <p:nvSpPr>
          <p:cNvPr id="21512" name="Rectangle 1"/>
          <p:cNvSpPr>
            <a:spLocks noChangeArrowheads="1"/>
          </p:cNvSpPr>
          <p:nvPr/>
        </p:nvSpPr>
        <p:spPr bwMode="auto">
          <a:xfrm>
            <a:off x="6388100" y="4916488"/>
            <a:ext cx="252413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92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1" descr="040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3275" y="76200"/>
            <a:ext cx="499586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7927975" y="6584950"/>
            <a:ext cx="1216025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058" tIns="41029" rIns="82058" bIns="41029"/>
          <a:lstStyle/>
          <a:p>
            <a:pPr algn="r" defTabSz="820738"/>
            <a:r>
              <a:rPr lang="en-US" sz="1200" b="1"/>
              <a:t>Fig. 4-2c, p. 54</a:t>
            </a:r>
          </a:p>
        </p:txBody>
      </p:sp>
      <p:cxnSp>
        <p:nvCxnSpPr>
          <p:cNvPr id="22533" name="Straight Connector 6"/>
          <p:cNvCxnSpPr>
            <a:cxnSpLocks noChangeShapeType="1"/>
          </p:cNvCxnSpPr>
          <p:nvPr/>
        </p:nvCxnSpPr>
        <p:spPr bwMode="auto">
          <a:xfrm>
            <a:off x="5867400" y="5692775"/>
            <a:ext cx="1047750" cy="0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5946775" y="5311775"/>
            <a:ext cx="2646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1"/>
                </a:solidFill>
                <a:ea typeface="ＭＳ Ｐゴシック" pitchFamily="34" charset="-128"/>
              </a:rPr>
              <a:t>1µm =   </a:t>
            </a:r>
            <a:r>
              <a:rPr lang="en-US" sz="2400" b="1">
                <a:ea typeface="ＭＳ Ｐゴシック" pitchFamily="34" charset="-128"/>
              </a:rPr>
              <a:t>0.001mm</a:t>
            </a:r>
          </a:p>
        </p:txBody>
      </p:sp>
    </p:spTree>
    <p:extLst>
      <p:ext uri="{BB962C8B-B14F-4D97-AF65-F5344CB8AC3E}">
        <p14:creationId xmlns:p14="http://schemas.microsoft.com/office/powerpoint/2010/main" xmlns="" val="33523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know they are there?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Hooke</a:t>
            </a:r>
          </a:p>
          <a:p>
            <a:r>
              <a:rPr lang="en-US" dirty="0" smtClean="0">
                <a:solidFill>
                  <a:srgbClr val="333333"/>
                </a:solidFill>
              </a:rPr>
              <a:t>Leeuwenhoek</a:t>
            </a:r>
          </a:p>
          <a:p>
            <a:r>
              <a:rPr lang="en-US" dirty="0" smtClean="0">
                <a:solidFill>
                  <a:srgbClr val="333333"/>
                </a:solidFill>
              </a:rPr>
              <a:t>Virchow</a:t>
            </a:r>
          </a:p>
          <a:p>
            <a:r>
              <a:rPr lang="en-US" dirty="0" err="1" smtClean="0">
                <a:solidFill>
                  <a:srgbClr val="333333"/>
                </a:solidFill>
              </a:rPr>
              <a:t>Schleiden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85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Who Came Up With the Name, Cell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9725"/>
            <a:ext cx="7696200" cy="4846638"/>
          </a:xfrm>
        </p:spPr>
        <p:txBody>
          <a:bodyPr/>
          <a:lstStyle/>
          <a:p>
            <a:pPr eaLnBrk="1" hangingPunct="1"/>
            <a:r>
              <a:rPr lang="en-US" dirty="0" smtClean="0"/>
              <a:t>Robert Hooke in 1655.</a:t>
            </a:r>
          </a:p>
          <a:p>
            <a:pPr eaLnBrk="1" hangingPunct="1"/>
            <a:r>
              <a:rPr lang="en-US" dirty="0" smtClean="0"/>
              <a:t>Looked at oak cork through a magnifying glass.</a:t>
            </a:r>
          </a:p>
          <a:p>
            <a:pPr eaLnBrk="1" hangingPunct="1"/>
            <a:r>
              <a:rPr lang="en-US" dirty="0" smtClean="0"/>
              <a:t>Thought the compartments looked like the rooms monks lived in…cells.</a:t>
            </a:r>
          </a:p>
        </p:txBody>
      </p:sp>
      <p:pic>
        <p:nvPicPr>
          <p:cNvPr id="9220" name="Picture 5" descr="7723_gottfried_leibn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86"/>
          <a:stretch>
            <a:fillRect/>
          </a:stretch>
        </p:blipFill>
        <p:spPr bwMode="auto">
          <a:xfrm>
            <a:off x="5334000" y="3373438"/>
            <a:ext cx="381000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RobertHoo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8829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cork2.GIF (25211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81463"/>
            <a:ext cx="36576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65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1" descr="0403b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00" y="712788"/>
            <a:ext cx="8964613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918450" y="6584950"/>
            <a:ext cx="122555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Fig. 4-3b, p. 55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6200" y="1450975"/>
            <a:ext cx="1109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oil lamp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198688" y="1450975"/>
            <a:ext cx="1306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water </a:t>
            </a:r>
            <a:r>
              <a:rPr lang="en-US" b="1">
                <a:solidFill>
                  <a:srgbClr val="000000"/>
                </a:solidFill>
                <a:latin typeface="Lucida Grande"/>
                <a:ea typeface="ＭＳ Ｐゴシック" pitchFamily="34" charset="-128"/>
              </a:rPr>
              <a:t>ﬂ</a:t>
            </a: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ask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505200" y="1450975"/>
            <a:ext cx="1300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specimen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469063" y="4141788"/>
            <a:ext cx="180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focusing knob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2590800" y="2084388"/>
            <a:ext cx="0" cy="688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4110038" y="1792288"/>
            <a:ext cx="0" cy="336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541338" y="1809750"/>
            <a:ext cx="0" cy="498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5648325" y="4338638"/>
            <a:ext cx="8715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7" name="Picture1" descr="040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47" r="25328" b="61310"/>
          <a:stretch>
            <a:fillRect/>
          </a:stretch>
        </p:blipFill>
        <p:spPr bwMode="auto">
          <a:xfrm>
            <a:off x="3381375" y="76200"/>
            <a:ext cx="25622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29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Leeuwenho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35052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7239000" cy="517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Who Saw the First Live Cells</a:t>
            </a:r>
          </a:p>
        </p:txBody>
      </p:sp>
      <p:sp>
        <p:nvSpPr>
          <p:cNvPr id="10244" name="AutoShape 5" descr="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919538" y="2971800"/>
            <a:ext cx="1304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AutoShape 7" descr="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919538" y="2971800"/>
            <a:ext cx="1304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ncb0599_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54102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3"/>
          <p:cNvSpPr>
            <a:spLocks noGrp="1" noChangeArrowheads="1"/>
          </p:cNvSpPr>
          <p:nvPr>
            <p:ph idx="1"/>
          </p:nvPr>
        </p:nvSpPr>
        <p:spPr>
          <a:xfrm>
            <a:off x="224228" y="960438"/>
            <a:ext cx="6481372" cy="2743200"/>
          </a:xfrm>
          <a:solidFill>
            <a:schemeClr val="bg1">
              <a:alpha val="38039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333333"/>
                </a:solidFill>
              </a:rPr>
              <a:t>Anton van Leeuwenhoek (1660’s)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0250" y="4573250"/>
            <a:ext cx="5713750" cy="20251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rgbClr val="1F497D"/>
              </a:buClr>
              <a:buSzPct val="73000"/>
              <a:buFont typeface="Wingdings 2" pitchFamily="18" charset="2"/>
              <a:buChar char=""/>
            </a:pPr>
            <a:r>
              <a:rPr lang="en-US" sz="2800" dirty="0" smtClean="0">
                <a:solidFill>
                  <a:srgbClr val="333333"/>
                </a:solidFill>
              </a:rPr>
              <a:t>Looked at all kinds of stuff through the first “microscope”.</a:t>
            </a:r>
          </a:p>
          <a:p>
            <a:pPr marL="273050" lvl="0" indent="-273050">
              <a:lnSpc>
                <a:spcPct val="90000"/>
              </a:lnSpc>
              <a:spcBef>
                <a:spcPts val="600"/>
              </a:spcBef>
              <a:buClr>
                <a:srgbClr val="1F497D"/>
              </a:buClr>
              <a:buSzPct val="73000"/>
              <a:buFont typeface="Wingdings 2" pitchFamily="18" charset="2"/>
              <a:buChar char=""/>
            </a:pPr>
            <a:r>
              <a:rPr lang="en-US" sz="2600" dirty="0" smtClean="0">
                <a:solidFill>
                  <a:srgbClr val="333333"/>
                </a:solidFill>
                <a:latin typeface="Trebuchet MS"/>
                <a:ea typeface="ＭＳ Ｐゴシック" charset="0"/>
              </a:rPr>
              <a:t>Called </a:t>
            </a:r>
            <a:r>
              <a:rPr lang="en-US" sz="2600" dirty="0">
                <a:solidFill>
                  <a:srgbClr val="333333"/>
                </a:solidFill>
                <a:latin typeface="Trebuchet MS"/>
                <a:ea typeface="ＭＳ Ｐゴシック" charset="0"/>
              </a:rPr>
              <a:t>what he saw “</a:t>
            </a:r>
            <a:r>
              <a:rPr lang="en-US" sz="2600" dirty="0" err="1">
                <a:solidFill>
                  <a:srgbClr val="333333"/>
                </a:solidFill>
                <a:latin typeface="Trebuchet MS"/>
                <a:ea typeface="ＭＳ Ｐゴシック" charset="0"/>
              </a:rPr>
              <a:t>animalicules</a:t>
            </a:r>
            <a:r>
              <a:rPr lang="en-US" sz="2600" dirty="0">
                <a:solidFill>
                  <a:srgbClr val="333333"/>
                </a:solidFill>
                <a:latin typeface="Trebuchet MS"/>
                <a:ea typeface="ＭＳ Ｐゴシック" charset="0"/>
              </a:rPr>
              <a:t>”, which would later be discovered to be bacteria.</a:t>
            </a:r>
          </a:p>
        </p:txBody>
      </p:sp>
    </p:spTree>
    <p:extLst>
      <p:ext uri="{BB962C8B-B14F-4D97-AF65-F5344CB8AC3E}">
        <p14:creationId xmlns:p14="http://schemas.microsoft.com/office/powerpoint/2010/main" xmlns="" val="11891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smtClean="0">
                <a:ea typeface="+mj-ea"/>
                <a:cs typeface="+mj-cs"/>
              </a:rPr>
              <a:t>Levels of Organization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Biome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Ecosystem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Community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Population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Organism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Organ System 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Organs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Tissue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Cells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Organelle </a:t>
            </a:r>
          </a:p>
          <a:p>
            <a:pPr eaLnBrk="1" hangingPunct="1"/>
            <a:r>
              <a:rPr lang="en-US" sz="2400" dirty="0" smtClean="0">
                <a:ea typeface="ＭＳ Ｐゴシック" pitchFamily="34" charset="-128"/>
              </a:rPr>
              <a:t>Molecules</a:t>
            </a:r>
          </a:p>
        </p:txBody>
      </p:sp>
      <p:sp>
        <p:nvSpPr>
          <p:cNvPr id="2" name="Right Brace 1"/>
          <p:cNvSpPr/>
          <p:nvPr/>
        </p:nvSpPr>
        <p:spPr>
          <a:xfrm>
            <a:off x="2057400" y="1752600"/>
            <a:ext cx="914400" cy="19812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3" name="TextBox 2"/>
          <p:cNvSpPr txBox="1">
            <a:spLocks noChangeArrowheads="1"/>
          </p:cNvSpPr>
          <p:nvPr/>
        </p:nvSpPr>
        <p:spPr bwMode="auto">
          <a:xfrm>
            <a:off x="3048000" y="2057400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Discuss in Ecology</a:t>
            </a:r>
          </a:p>
        </p:txBody>
      </p:sp>
      <p:sp>
        <p:nvSpPr>
          <p:cNvPr id="4" name="Right Brace 3"/>
          <p:cNvSpPr/>
          <p:nvPr/>
        </p:nvSpPr>
        <p:spPr>
          <a:xfrm>
            <a:off x="2819400" y="3962400"/>
            <a:ext cx="533400" cy="2438400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5" name="TextBox 4"/>
          <p:cNvSpPr txBox="1">
            <a:spLocks noChangeArrowheads="1"/>
          </p:cNvSpPr>
          <p:nvPr/>
        </p:nvSpPr>
        <p:spPr bwMode="auto">
          <a:xfrm>
            <a:off x="3359227" y="4858434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latin typeface="Trebuchet MS" pitchFamily="34" charset="0"/>
              </a:rPr>
              <a:t>We will focus on these areas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489612" y="3733800"/>
            <a:ext cx="3651173" cy="31242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 of Life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Cellular Organization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Metabolism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Homeostasis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&amp; Development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Reproduction/Heredity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Responsiveness/Interaction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Schleiden</a:t>
            </a:r>
            <a:r>
              <a:rPr lang="en-US" dirty="0" smtClean="0"/>
              <a:t> (1838)… Discovered cells in plants. </a:t>
            </a:r>
          </a:p>
          <a:p>
            <a:r>
              <a:rPr lang="en-US" dirty="0" smtClean="0"/>
              <a:t>Virchow (1858)… Was the first to discover cellular division.</a:t>
            </a:r>
          </a:p>
        </p:txBody>
      </p:sp>
    </p:spTree>
    <p:extLst>
      <p:ext uri="{BB962C8B-B14F-4D97-AF65-F5344CB8AC3E}">
        <p14:creationId xmlns:p14="http://schemas.microsoft.com/office/powerpoint/2010/main" xmlns="" val="3024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MJZIF00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32194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A. van Leeuwenho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33718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008A-Bulloch-Biological-2%20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693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History of the Cell, The Tool of the Trade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5486400" cy="4038600"/>
          </a:xfrm>
          <a:solidFill>
            <a:schemeClr val="tx1">
              <a:alpha val="12941"/>
            </a:schemeClr>
          </a:solidFill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smtClean="0">
                <a:solidFill>
                  <a:schemeClr val="accent2"/>
                </a:solidFill>
              </a:rPr>
              <a:t>Microscope observations of organisms led to the discovery of the basic characteristics common to all living things.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24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smtClean="0">
                <a:solidFill>
                  <a:schemeClr val="accent2"/>
                </a:solidFill>
              </a:rPr>
              <a:t>Scientists first discovered cells in the 1600s using crude microscopes.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24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smtClean="0">
                <a:solidFill>
                  <a:schemeClr val="accent2"/>
                </a:solidFill>
              </a:rPr>
              <a:t>There has been many versions, the most recent being very sophisticated electron scanning microscopes.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2400" smtClean="0">
              <a:solidFill>
                <a:schemeClr val="accent2"/>
              </a:solidFill>
            </a:endParaRPr>
          </a:p>
        </p:txBody>
      </p:sp>
      <p:pic>
        <p:nvPicPr>
          <p:cNvPr id="12295" name="Picture 5" descr="hooke_micro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124200"/>
            <a:ext cx="33591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Scanning electron microscope image of blood compon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 descr="jsm-6700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42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 descr="microscope-box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54" r="21815"/>
          <a:stretch>
            <a:fillRect/>
          </a:stretch>
        </p:blipFill>
        <p:spPr bwMode="auto">
          <a:xfrm>
            <a:off x="6019800" y="1524000"/>
            <a:ext cx="33528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2106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1905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discovery of cells led to the…</a:t>
            </a:r>
            <a:br>
              <a:rPr lang="en-US" sz="2800" dirty="0" smtClean="0"/>
            </a:br>
            <a:r>
              <a:rPr lang="en-US" sz="2800" dirty="0" smtClean="0"/>
              <a:t>Cell Theory…</a:t>
            </a:r>
            <a:br>
              <a:rPr lang="en-US" sz="2800" dirty="0" smtClean="0"/>
            </a:br>
            <a:r>
              <a:rPr lang="en-US" sz="2800" dirty="0" smtClean="0"/>
              <a:t>Write this down in your notes.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7772400" cy="4419600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u="sng" dirty="0" smtClean="0"/>
              <a:t>CELL THEORY: </a:t>
            </a:r>
          </a:p>
          <a:p>
            <a:pPr eaLnBrk="1" hangingPunct="1">
              <a:defRPr/>
            </a:pPr>
            <a:r>
              <a:rPr lang="en-US" u="sng" dirty="0" smtClean="0">
                <a:solidFill>
                  <a:schemeClr val="accent2"/>
                </a:solidFill>
              </a:rPr>
              <a:t>1. All living things are made up of one or more cells.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accent2"/>
                </a:solidFill>
              </a:rPr>
              <a:t>This is universal. All living things are made of cells.</a:t>
            </a:r>
          </a:p>
          <a:p>
            <a:pPr eaLnBrk="1" hangingPunct="1">
              <a:defRPr/>
            </a:pPr>
            <a:r>
              <a:rPr lang="en-US" u="sng" dirty="0" smtClean="0">
                <a:solidFill>
                  <a:schemeClr val="accent2"/>
                </a:solidFill>
              </a:rPr>
              <a:t>2. Cells are the basic units of structure and function in organisms.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accent2"/>
                </a:solidFill>
              </a:rPr>
              <a:t>Just like amino acids are the basic unit of proteins, cells are the basic unit of life.</a:t>
            </a:r>
          </a:p>
          <a:p>
            <a:pPr eaLnBrk="1" hangingPunct="1">
              <a:defRPr/>
            </a:pPr>
            <a:r>
              <a:rPr lang="en-US" u="sng" dirty="0" smtClean="0">
                <a:solidFill>
                  <a:schemeClr val="accent2"/>
                </a:solidFill>
              </a:rPr>
              <a:t>3. All cells arise from other cells.</a:t>
            </a:r>
          </a:p>
        </p:txBody>
      </p:sp>
    </p:spTree>
    <p:extLst>
      <p:ext uri="{BB962C8B-B14F-4D97-AF65-F5344CB8AC3E}">
        <p14:creationId xmlns:p14="http://schemas.microsoft.com/office/powerpoint/2010/main" xmlns="" val="8615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Exploring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If cells are so small,                                            how do we see them?</a:t>
            </a:r>
          </a:p>
          <a:p>
            <a:pPr lvl="1" eaLnBrk="1" hangingPunct="1"/>
            <a:r>
              <a:rPr lang="en-US" b="1" u="sng" dirty="0" smtClean="0">
                <a:ea typeface="ＭＳ Ｐゴシック" pitchFamily="34" charset="-128"/>
              </a:rPr>
              <a:t>We use microscopes.</a:t>
            </a:r>
          </a:p>
        </p:txBody>
      </p:sp>
      <p:pic>
        <p:nvPicPr>
          <p:cNvPr id="51202" name="Picture 2" descr="http://efolio.umeedu.maine.edu/~esmall/techwebquest/images/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34" y="300016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http://www.vcbio.science.ru.nl/images/cellcycle/PL0196_500zOnionRootTipQuiescentCenter10xort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70"/>
            <a:ext cx="4857637" cy="650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V="1">
            <a:off x="3429000" y="4865688"/>
            <a:ext cx="2590800" cy="354012"/>
          </a:xfrm>
          <a:prstGeom prst="straightConnector1">
            <a:avLst/>
          </a:prstGeom>
          <a:noFill/>
          <a:ln w="825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23"/>
          <a:stretch/>
        </p:blipFill>
        <p:spPr bwMode="auto">
          <a:xfrm>
            <a:off x="270447" y="1524000"/>
            <a:ext cx="8603106" cy="533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Cell Types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9725"/>
            <a:ext cx="5257800" cy="4846638"/>
          </a:xfrm>
        </p:spPr>
        <p:txBody>
          <a:bodyPr/>
          <a:lstStyle/>
          <a:p>
            <a:pPr eaLnBrk="1" hangingPunct="1"/>
            <a:r>
              <a:rPr lang="en-US" b="1" u="sng" dirty="0" smtClean="0">
                <a:ea typeface="ＭＳ Ｐゴシック" pitchFamily="34" charset="-128"/>
              </a:rPr>
              <a:t>Cells</a:t>
            </a:r>
            <a:r>
              <a:rPr lang="en-US" dirty="0" smtClean="0">
                <a:ea typeface="ＭＳ Ｐゴシック" pitchFamily="34" charset="-128"/>
              </a:rPr>
              <a:t> come in a variety of </a:t>
            </a:r>
            <a:r>
              <a:rPr lang="en-US" b="1" u="sng" dirty="0" smtClean="0">
                <a:ea typeface="ＭＳ Ｐゴシック" pitchFamily="34" charset="-128"/>
              </a:rPr>
              <a:t>shapes</a:t>
            </a:r>
            <a:r>
              <a:rPr lang="en-US" dirty="0" smtClean="0">
                <a:ea typeface="ＭＳ Ｐゴシック" pitchFamily="34" charset="-128"/>
              </a:rPr>
              <a:t> and </a:t>
            </a:r>
            <a:r>
              <a:rPr lang="en-US" b="1" u="sng" dirty="0" smtClean="0">
                <a:ea typeface="ＭＳ Ｐゴシック" pitchFamily="34" charset="-128"/>
              </a:rPr>
              <a:t>sizes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Some are very, very </a:t>
            </a:r>
            <a:r>
              <a:rPr lang="en-US" b="1" u="sng" dirty="0" smtClean="0">
                <a:ea typeface="ＭＳ Ｐゴシック" pitchFamily="34" charset="-128"/>
              </a:rPr>
              <a:t>tiny</a:t>
            </a:r>
            <a:r>
              <a:rPr lang="en-US" dirty="0" smtClean="0">
                <a:ea typeface="ＭＳ Ｐゴシック" pitchFamily="34" charset="-128"/>
              </a:rPr>
              <a:t> like </a:t>
            </a:r>
            <a:r>
              <a:rPr lang="en-US" b="1" u="sng" dirty="0" smtClean="0">
                <a:ea typeface="ＭＳ Ｐゴシック" pitchFamily="34" charset="-128"/>
              </a:rPr>
              <a:t>bacteria</a:t>
            </a:r>
            <a:endParaRPr lang="en-US" b="1" u="sng" dirty="0" smtClean="0">
              <a:ea typeface="ＭＳ Ｐゴシック" pitchFamily="34" charset="-128"/>
              <a:cs typeface="Times New Roman" pitchFamily="18" charset="0"/>
            </a:endParaRPr>
          </a:p>
          <a:p>
            <a:pPr lvl="1" eaLnBrk="1" hangingPunct="1"/>
            <a:r>
              <a:rPr lang="en-US" dirty="0" smtClean="0">
                <a:ea typeface="ＭＳ Ｐゴシック" pitchFamily="34" charset="-128"/>
                <a:cs typeface="Times New Roman" pitchFamily="18" charset="0"/>
              </a:rPr>
              <a:t>Some are relatively </a:t>
            </a:r>
            <a:r>
              <a:rPr lang="en-US" b="1" u="sng" dirty="0" smtClean="0">
                <a:ea typeface="ＭＳ Ｐゴシック" pitchFamily="34" charset="-128"/>
                <a:cs typeface="Times New Roman" pitchFamily="18" charset="0"/>
              </a:rPr>
              <a:t>large</a:t>
            </a:r>
            <a:r>
              <a:rPr lang="en-US" dirty="0" smtClean="0">
                <a:ea typeface="ＭＳ Ｐゴシック" pitchFamily="34" charset="-128"/>
                <a:cs typeface="Times New Roman" pitchFamily="18" charset="0"/>
              </a:rPr>
              <a:t> like the </a:t>
            </a:r>
            <a:r>
              <a:rPr lang="en-US" b="1" u="sng" dirty="0" smtClean="0">
                <a:ea typeface="ＭＳ Ｐゴシック" pitchFamily="34" charset="-128"/>
                <a:cs typeface="Times New Roman" pitchFamily="18" charset="0"/>
              </a:rPr>
              <a:t>amoeba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740" b="96175" l="2200" r="100000">
                        <a14:backgroundMark x1="71394" y1="86157" x2="70416" y2="96903"/>
                        <a14:backgroundMark x1="85575" y1="17304" x2="77506" y2="6740"/>
                        <a14:backgroundMark x1="98289" y1="30419" x2="98289" y2="43898"/>
                        <a14:backgroundMark x1="98289" y1="59927" x2="98778" y2="69399"/>
                        <a14:backgroundMark x1="97066" y1="83424" x2="97800" y2="95446"/>
                        <a14:backgroundMark x1="72616" y1="85064" x2="77506" y2="96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53"/>
          <a:stretch/>
        </p:blipFill>
        <p:spPr bwMode="auto">
          <a:xfrm rot="16200000">
            <a:off x="7265524" y="-194163"/>
            <a:ext cx="169955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48200"/>
            <a:ext cx="2473325" cy="182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995270"/>
            <a:ext cx="2959100" cy="184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78437"/>
            <a:ext cx="1939746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Similarities</a:t>
            </a:r>
          </a:p>
        </p:txBody>
      </p:sp>
      <p:sp>
        <p:nvSpPr>
          <p:cNvPr id="23555" name="Content Placeholder 5"/>
          <p:cNvSpPr>
            <a:spLocks noGrp="1"/>
          </p:cNvSpPr>
          <p:nvPr>
            <p:ph idx="1"/>
          </p:nvPr>
        </p:nvSpPr>
        <p:spPr>
          <a:xfrm>
            <a:off x="152400" y="1066800"/>
            <a:ext cx="8001000" cy="5172075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/>
              <a:t>All cells share 4 common features: Copy off the board.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</a:pPr>
            <a:endParaRPr lang="en-US" sz="2400" dirty="0" smtClean="0"/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US" sz="2400" u="sng" dirty="0" smtClean="0"/>
              <a:t>The </a:t>
            </a:r>
            <a:r>
              <a:rPr lang="en-US" sz="2400" u="sng" dirty="0" smtClean="0">
                <a:solidFill>
                  <a:schemeClr val="tx2"/>
                </a:solidFill>
              </a:rPr>
              <a:t>cell membrane</a:t>
            </a:r>
            <a:r>
              <a:rPr lang="en-US" sz="2400" u="sng" dirty="0" smtClean="0"/>
              <a:t> is the outer layer that covers a cell’s surface and acts as a barrier between the outside environment and the inside of the cell.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US" sz="2400" u="sng" dirty="0" smtClean="0"/>
              <a:t>The </a:t>
            </a:r>
            <a:r>
              <a:rPr lang="en-US" sz="2400" u="sng" dirty="0" smtClean="0">
                <a:solidFill>
                  <a:schemeClr val="tx2"/>
                </a:solidFill>
              </a:rPr>
              <a:t>cytoplasm</a:t>
            </a:r>
            <a:r>
              <a:rPr lang="en-US" sz="2400" u="sng" dirty="0" smtClean="0"/>
              <a:t> is the region of the cell within the cell membrane. The cytoplasm includes the fluid inside the cell called the </a:t>
            </a:r>
            <a:r>
              <a:rPr lang="en-US" sz="2400" i="1" u="sng" dirty="0" smtClean="0"/>
              <a:t>cytosol.</a:t>
            </a:r>
            <a:r>
              <a:rPr lang="en-US" sz="2400" dirty="0" smtClean="0"/>
              <a:t>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US" sz="2400" u="sng" dirty="0" smtClean="0"/>
              <a:t>A </a:t>
            </a:r>
            <a:r>
              <a:rPr lang="en-US" sz="2400" u="sng" dirty="0" smtClean="0">
                <a:solidFill>
                  <a:schemeClr val="tx2"/>
                </a:solidFill>
              </a:rPr>
              <a:t>ribosome</a:t>
            </a:r>
            <a:r>
              <a:rPr lang="en-US" sz="2400" u="sng" dirty="0" smtClean="0"/>
              <a:t> is a cellular organ that makes proteins.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Tx/>
              <a:buAutoNum type="arabicPeriod"/>
            </a:pPr>
            <a:r>
              <a:rPr lang="en-US" sz="2400" u="sng" dirty="0" smtClean="0"/>
              <a:t>The </a:t>
            </a:r>
            <a:r>
              <a:rPr lang="en-US" sz="2400" u="sng" dirty="0" smtClean="0">
                <a:solidFill>
                  <a:schemeClr val="tx2"/>
                </a:solidFill>
              </a:rPr>
              <a:t>DNA</a:t>
            </a:r>
            <a:r>
              <a:rPr lang="en-US" sz="2400" u="sng" dirty="0" smtClean="0"/>
              <a:t> of a cell provides instructions for making proteins, regulates cellular activities, and enables cells to reproduce.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320040"/>
            <a:ext cx="3813048" cy="211836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Cells can be divided into two major groups</a:t>
            </a:r>
          </a:p>
        </p:txBody>
      </p:sp>
      <p:sp>
        <p:nvSpPr>
          <p:cNvPr id="29698" name="Text Placeholder 3"/>
          <p:cNvSpPr>
            <a:spLocks noGrp="1"/>
          </p:cNvSpPr>
          <p:nvPr>
            <p:ph type="body" idx="1"/>
          </p:nvPr>
        </p:nvSpPr>
        <p:spPr>
          <a:xfrm>
            <a:off x="152400" y="2747790"/>
            <a:ext cx="3521075" cy="4572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-128"/>
              </a:rPr>
              <a:t>Prokaryotes</a:t>
            </a:r>
          </a:p>
        </p:txBody>
      </p:sp>
      <p:sp>
        <p:nvSpPr>
          <p:cNvPr id="29699" name="Text Placeholder 5"/>
          <p:cNvSpPr>
            <a:spLocks noGrp="1"/>
          </p:cNvSpPr>
          <p:nvPr>
            <p:ph type="body" sz="half" idx="3"/>
          </p:nvPr>
        </p:nvSpPr>
        <p:spPr>
          <a:xfrm>
            <a:off x="4632325" y="2748708"/>
            <a:ext cx="3521075" cy="4572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-128"/>
              </a:rPr>
              <a:t>Eukaryotes</a:t>
            </a:r>
          </a:p>
        </p:txBody>
      </p:sp>
      <p:pic>
        <p:nvPicPr>
          <p:cNvPr id="24581" name="Content Placeholder 7" descr="pro and eu.gif"/>
          <p:cNvPicPr>
            <a:picLocks noGrp="1" noChangeAspect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328"/>
          <a:stretch/>
        </p:blipFill>
        <p:spPr>
          <a:xfrm>
            <a:off x="152400" y="914400"/>
            <a:ext cx="3531476" cy="1820952"/>
          </a:xfrm>
        </p:spPr>
      </p:pic>
      <p:pic>
        <p:nvPicPr>
          <p:cNvPr id="24583" name="Content Placeholder 7" descr="pro and eu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07" b="46000"/>
          <a:stretch/>
        </p:blipFill>
        <p:spPr bwMode="auto">
          <a:xfrm>
            <a:off x="3478576" y="3238959"/>
            <a:ext cx="5665424" cy="360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Major Difference</a:t>
            </a:r>
          </a:p>
        </p:txBody>
      </p:sp>
      <p:sp>
        <p:nvSpPr>
          <p:cNvPr id="30722" name="Text Placeholder 2"/>
          <p:cNvSpPr>
            <a:spLocks noGrp="1"/>
          </p:cNvSpPr>
          <p:nvPr>
            <p:ph type="body" idx="1"/>
          </p:nvPr>
        </p:nvSpPr>
        <p:spPr>
          <a:xfrm>
            <a:off x="152400" y="6172200"/>
            <a:ext cx="3521075" cy="4572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-128"/>
              </a:rPr>
              <a:t>Prokaryotes	</a:t>
            </a:r>
          </a:p>
        </p:txBody>
      </p:sp>
      <p:sp>
        <p:nvSpPr>
          <p:cNvPr id="30723" name="Text Placeholder 4"/>
          <p:cNvSpPr>
            <a:spLocks noGrp="1"/>
          </p:cNvSpPr>
          <p:nvPr>
            <p:ph type="body" sz="half" idx="3"/>
          </p:nvPr>
        </p:nvSpPr>
        <p:spPr>
          <a:xfrm>
            <a:off x="4550750" y="6172200"/>
            <a:ext cx="3521075" cy="4572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-128"/>
              </a:rPr>
              <a:t>Eukaryotes</a:t>
            </a:r>
          </a:p>
        </p:txBody>
      </p:sp>
      <p:sp>
        <p:nvSpPr>
          <p:cNvPr id="25605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3521075" cy="57467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No nucleus</a:t>
            </a:r>
          </a:p>
        </p:txBody>
      </p:sp>
      <p:sp>
        <p:nvSpPr>
          <p:cNvPr id="2560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1600200"/>
            <a:ext cx="3521075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Nucleus</a:t>
            </a:r>
          </a:p>
        </p:txBody>
      </p:sp>
      <p:pic>
        <p:nvPicPr>
          <p:cNvPr id="9" name="Content Placeholder 7" descr="pro and eu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328"/>
          <a:stretch/>
        </p:blipFill>
        <p:spPr bwMode="auto">
          <a:xfrm>
            <a:off x="25706" y="2286000"/>
            <a:ext cx="3531476" cy="182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7" descr="pro and eu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07" b="46000"/>
          <a:stretch/>
        </p:blipFill>
        <p:spPr bwMode="auto">
          <a:xfrm>
            <a:off x="3478576" y="2286000"/>
            <a:ext cx="5665424" cy="360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What’s a Nucleus?</a:t>
            </a:r>
          </a:p>
        </p:txBody>
      </p:sp>
      <p:sp>
        <p:nvSpPr>
          <p:cNvPr id="266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 large membrane-enclosed structure that contains the cell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genetic information (DNA)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Controls many of the cell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s activities</a:t>
            </a:r>
            <a:endParaRPr lang="en-US" smtClean="0"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Prokaryotes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Quick definition: Genetic material (</a:t>
            </a:r>
            <a:r>
              <a:rPr lang="en-US" b="1" u="sng" smtClean="0">
                <a:ea typeface="ＭＳ Ｐゴシック" pitchFamily="34" charset="-128"/>
              </a:rPr>
              <a:t>DNA</a:t>
            </a:r>
            <a:r>
              <a:rPr lang="en-US" smtClean="0">
                <a:ea typeface="ＭＳ Ｐゴシック" pitchFamily="34" charset="-128"/>
              </a:rPr>
              <a:t>) is </a:t>
            </a:r>
            <a:r>
              <a:rPr lang="en-US" b="1" i="1" u="sng" smtClean="0">
                <a:ea typeface="ＭＳ Ｐゴシック" pitchFamily="34" charset="-128"/>
              </a:rPr>
              <a:t>NOT</a:t>
            </a:r>
            <a:r>
              <a:rPr lang="en-US" smtClean="0">
                <a:ea typeface="ＭＳ Ｐゴシック" pitchFamily="34" charset="-128"/>
              </a:rPr>
              <a:t> contained in a nucleus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More info: Generally </a:t>
            </a:r>
            <a:r>
              <a:rPr lang="en-US" b="1" u="sng" smtClean="0">
                <a:ea typeface="ＭＳ Ｐゴシック" pitchFamily="34" charset="-128"/>
              </a:rPr>
              <a:t>smaller </a:t>
            </a:r>
            <a:r>
              <a:rPr lang="en-US" smtClean="0">
                <a:ea typeface="ＭＳ Ｐゴシック" pitchFamily="34" charset="-128"/>
              </a:rPr>
              <a:t>and less complicated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Examples include </a:t>
            </a:r>
            <a:r>
              <a:rPr lang="en-US" b="1" u="sng" smtClean="0">
                <a:ea typeface="ＭＳ Ｐゴシック" pitchFamily="34" charset="-128"/>
              </a:rPr>
              <a:t>bacteria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Are prokaryotes still living if they are less complicated and microscopic?  How do you know this?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AutoShape 16"/>
          <p:cNvSpPr>
            <a:spLocks noChangeArrowheads="1"/>
          </p:cNvSpPr>
          <p:nvPr/>
        </p:nvSpPr>
        <p:spPr bwMode="auto">
          <a:xfrm>
            <a:off x="0" y="33338"/>
            <a:ext cx="1981200" cy="3657600"/>
          </a:xfrm>
          <a:prstGeom prst="rightArrowCallout">
            <a:avLst>
              <a:gd name="adj1" fmla="val 50000"/>
              <a:gd name="adj2" fmla="val 25000"/>
              <a:gd name="adj3" fmla="val 20634"/>
              <a:gd name="adj4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Cells: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Organize 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to form…</a:t>
            </a:r>
          </a:p>
        </p:txBody>
      </p:sp>
      <p:sp>
        <p:nvSpPr>
          <p:cNvPr id="65553" name="AutoShape 17"/>
          <p:cNvSpPr>
            <a:spLocks noChangeArrowheads="1"/>
          </p:cNvSpPr>
          <p:nvPr/>
        </p:nvSpPr>
        <p:spPr bwMode="auto">
          <a:xfrm>
            <a:off x="1828800" y="28575"/>
            <a:ext cx="1981200" cy="3657600"/>
          </a:xfrm>
          <a:prstGeom prst="rightArrowCallout">
            <a:avLst>
              <a:gd name="adj1" fmla="val 50000"/>
              <a:gd name="adj2" fmla="val 25000"/>
              <a:gd name="adj3" fmla="val 20634"/>
              <a:gd name="adj4" fmla="val 66667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Tissues: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Collect &amp; 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work 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together 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to form…</a:t>
            </a:r>
          </a:p>
        </p:txBody>
      </p:sp>
      <p:sp>
        <p:nvSpPr>
          <p:cNvPr id="65554" name="AutoShape 18"/>
          <p:cNvSpPr>
            <a:spLocks noChangeArrowheads="1"/>
          </p:cNvSpPr>
          <p:nvPr/>
        </p:nvSpPr>
        <p:spPr bwMode="auto">
          <a:xfrm>
            <a:off x="3748088" y="17463"/>
            <a:ext cx="2133600" cy="3657600"/>
          </a:xfrm>
          <a:prstGeom prst="rightArrowCallout">
            <a:avLst>
              <a:gd name="adj1" fmla="val 50000"/>
              <a:gd name="adj2" fmla="val 25000"/>
              <a:gd name="adj3" fmla="val 23810"/>
              <a:gd name="adj4" fmla="val 66667"/>
            </a:avLst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Organs:</a:t>
            </a:r>
          </a:p>
          <a:p>
            <a:pPr algn="ctr"/>
            <a:r>
              <a:rPr lang="en-US" b="1">
                <a:solidFill>
                  <a:schemeClr val="tx2"/>
                </a:solidFill>
              </a:rPr>
              <a:t>Work </a:t>
            </a:r>
          </a:p>
          <a:p>
            <a:pPr algn="ctr"/>
            <a:r>
              <a:rPr lang="en-US" b="1">
                <a:solidFill>
                  <a:schemeClr val="tx2"/>
                </a:solidFill>
              </a:rPr>
              <a:t>together </a:t>
            </a:r>
          </a:p>
          <a:p>
            <a:pPr algn="ctr"/>
            <a:r>
              <a:rPr lang="en-US" b="1">
                <a:solidFill>
                  <a:schemeClr val="tx2"/>
                </a:solidFill>
              </a:rPr>
              <a:t>to form a </a:t>
            </a:r>
          </a:p>
          <a:p>
            <a:pPr algn="ctr"/>
            <a:r>
              <a:rPr lang="en-US" b="1">
                <a:solidFill>
                  <a:schemeClr val="tx2"/>
                </a:solidFill>
              </a:rPr>
              <a:t>structure </a:t>
            </a:r>
          </a:p>
          <a:p>
            <a:pPr algn="ctr"/>
            <a:r>
              <a:rPr lang="en-US" b="1">
                <a:solidFill>
                  <a:schemeClr val="tx2"/>
                </a:solidFill>
              </a:rPr>
              <a:t>that form…</a:t>
            </a:r>
          </a:p>
          <a:p>
            <a:pPr algn="ctr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65556" name="Rectangle 20"/>
          <p:cNvSpPr>
            <a:spLocks noChangeArrowheads="1"/>
          </p:cNvSpPr>
          <p:nvPr/>
        </p:nvSpPr>
        <p:spPr bwMode="auto">
          <a:xfrm rot="-5400000">
            <a:off x="6681788" y="1243012"/>
            <a:ext cx="3733800" cy="12477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b="1">
                <a:solidFill>
                  <a:schemeClr val="tx2"/>
                </a:solidFill>
              </a:rPr>
              <a:t>Organism</a:t>
            </a:r>
          </a:p>
        </p:txBody>
      </p:sp>
      <p:sp>
        <p:nvSpPr>
          <p:cNvPr id="65557" name="AutoShape 21"/>
          <p:cNvSpPr>
            <a:spLocks noChangeArrowheads="1"/>
          </p:cNvSpPr>
          <p:nvPr/>
        </p:nvSpPr>
        <p:spPr bwMode="auto">
          <a:xfrm rot="16200000">
            <a:off x="5195888" y="623888"/>
            <a:ext cx="3657600" cy="2438400"/>
          </a:xfrm>
          <a:prstGeom prst="downArrowCallout">
            <a:avLst>
              <a:gd name="adj1" fmla="val 50000"/>
              <a:gd name="adj2" fmla="val 25000"/>
              <a:gd name="adj3" fmla="val 2474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"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Organ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Systems: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Work together 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to perform 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major bodily 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Functions. 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Work with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others to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create an…</a:t>
            </a:r>
          </a:p>
          <a:p>
            <a:pPr algn="ctr">
              <a:defRPr/>
            </a:pPr>
            <a:endParaRPr lang="en-US" dirty="0">
              <a:latin typeface="Arial" charset="0"/>
            </a:endParaRPr>
          </a:p>
        </p:txBody>
      </p:sp>
      <p:grpSp>
        <p:nvGrpSpPr>
          <p:cNvPr id="26632" name="Group 13"/>
          <p:cNvGrpSpPr>
            <a:grpSpLocks noChangeAspect="1"/>
          </p:cNvGrpSpPr>
          <p:nvPr/>
        </p:nvGrpSpPr>
        <p:grpSpPr bwMode="auto">
          <a:xfrm>
            <a:off x="-192088" y="3716338"/>
            <a:ext cx="8116888" cy="2760662"/>
            <a:chOff x="439" y="1248"/>
            <a:chExt cx="5081" cy="1728"/>
          </a:xfrm>
        </p:grpSpPr>
        <p:sp>
          <p:nvSpPr>
            <p:cNvPr id="26636" name="Rectangle 7"/>
            <p:cNvSpPr>
              <a:spLocks noChangeArrowheads="1"/>
            </p:cNvSpPr>
            <p:nvPr/>
          </p:nvSpPr>
          <p:spPr bwMode="auto">
            <a:xfrm>
              <a:off x="439" y="1248"/>
              <a:ext cx="5081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37" name="Picture 5" descr="ch7_sec3_s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296"/>
              <a:ext cx="3971" cy="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8" name="Picture 12" descr="unlabeled animal cel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" y="1337"/>
              <a:ext cx="1190" cy="1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4"/>
          <p:cNvSpPr>
            <a:spLocks noChangeAspect="1" noChangeArrowheads="1"/>
          </p:cNvSpPr>
          <p:nvPr/>
        </p:nvSpPr>
        <p:spPr bwMode="auto">
          <a:xfrm>
            <a:off x="2133600" y="3706813"/>
            <a:ext cx="2006600" cy="2490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5"/>
          <p:cNvSpPr>
            <a:spLocks noChangeAspect="1" noChangeArrowheads="1"/>
          </p:cNvSpPr>
          <p:nvPr/>
        </p:nvSpPr>
        <p:spPr bwMode="auto">
          <a:xfrm>
            <a:off x="4140200" y="3675063"/>
            <a:ext cx="1776413" cy="2559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6"/>
          <p:cNvSpPr>
            <a:spLocks noChangeAspect="1" noChangeArrowheads="1"/>
          </p:cNvSpPr>
          <p:nvPr/>
        </p:nvSpPr>
        <p:spPr bwMode="auto">
          <a:xfrm>
            <a:off x="5924550" y="3726973"/>
            <a:ext cx="2011363" cy="249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18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3" grpId="0" animBg="1"/>
      <p:bldP spid="65554" grpId="0" animBg="1"/>
      <p:bldP spid="65556" grpId="0" animBg="1"/>
      <p:bldP spid="65557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Prokaryotes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2385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24288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42195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Anthrax, Staphylococci, C. difficile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Gram positive organisms have a cell wall that allows them to be stained to see.</a:t>
            </a:r>
          </a:p>
        </p:txBody>
      </p:sp>
      <p:pic>
        <p:nvPicPr>
          <p:cNvPr id="19460" name="Picture 2" descr="http://upload.wikimedia.org/wikipedia/commons/7/79/Gram_Stain_Anthra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32075"/>
            <a:ext cx="51054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File:Bacillus anthracis Gra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913" y="2971800"/>
            <a:ext cx="5435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humenhealth.com/wp-content/uploads/2011/07/Staphylococcus-genus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51288"/>
            <a:ext cx="3600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http://www.equidblog.com/uploads/image/C%20diff%20gram%20stai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5" y="4267200"/>
            <a:ext cx="319722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72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E. coli &amp; meningococcus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Some bacteria don’t have a cell wall but they can be stained with a different stain.</a:t>
            </a:r>
          </a:p>
        </p:txBody>
      </p:sp>
      <p:pic>
        <p:nvPicPr>
          <p:cNvPr id="20484" name="Picture 2" descr="http://jon9783.myweb.uga.edu/image/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76600"/>
            <a:ext cx="4292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http://textbookofbacteriology.net/themicrobialworld/meningococ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5105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56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Testing Together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When you get </a:t>
            </a:r>
            <a:r>
              <a:rPr lang="en-US" dirty="0" smtClean="0"/>
              <a:t>sick, </a:t>
            </a:r>
            <a:r>
              <a:rPr lang="en-US" dirty="0" smtClean="0"/>
              <a:t>a lab can run a test to see if you have an infection and what kind of infection you have.</a:t>
            </a:r>
          </a:p>
        </p:txBody>
      </p:sp>
      <p:pic>
        <p:nvPicPr>
          <p:cNvPr id="21508" name="Picture 2" descr="http://upload.wikimedia.org/wikipedia/commons/8/8f/Gram_stain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10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81000" y="1295400"/>
            <a:ext cx="83820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image bank_s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43025"/>
            <a:ext cx="52228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458200" cy="6096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4000" b="0" dirty="0" smtClean="0"/>
              <a:t>Parts of a prokaryote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286000" y="3733800"/>
            <a:ext cx="685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3581400" y="2514600"/>
            <a:ext cx="685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3581400" y="2057400"/>
            <a:ext cx="1066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4038600" y="1524000"/>
            <a:ext cx="762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6567488" y="25146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6172200" y="5376863"/>
            <a:ext cx="733425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6705600" y="2438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4191000" y="1371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3962400" y="19812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3657600" y="23622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2362200" y="3657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6248400" y="52578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F</a:t>
            </a:r>
          </a:p>
        </p:txBody>
      </p:sp>
      <p:pic>
        <p:nvPicPr>
          <p:cNvPr id="22545" name="Picture 17" descr="figure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59080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5486400" y="13096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>
                <a:solidFill>
                  <a:srgbClr val="000000"/>
                </a:solidFill>
              </a:rPr>
              <a:t>Click to animate the image.</a:t>
            </a:r>
          </a:p>
        </p:txBody>
      </p:sp>
      <p:sp>
        <p:nvSpPr>
          <p:cNvPr id="56339" name="Rectangle 19"/>
          <p:cNvSpPr>
            <a:spLocks noChangeArrowheads="1"/>
          </p:cNvSpPr>
          <p:nvPr/>
        </p:nvSpPr>
        <p:spPr bwMode="auto">
          <a:xfrm>
            <a:off x="533400" y="1371600"/>
            <a:ext cx="2590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458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26" grpId="0" animBg="1"/>
      <p:bldP spid="56327" grpId="0" animBg="1"/>
      <p:bldP spid="56328" grpId="0" animBg="1"/>
      <p:bldP spid="56329" grpId="0" animBg="1"/>
      <p:bldP spid="56330" grpId="0" animBg="1"/>
      <p:bldP spid="56331" grpId="0"/>
      <p:bldP spid="56332" grpId="0"/>
      <p:bldP spid="56333" grpId="0"/>
      <p:bldP spid="56334" grpId="0"/>
      <p:bldP spid="56335" grpId="0"/>
      <p:bldP spid="56336" grpId="0"/>
      <p:bldP spid="563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6225"/>
            <a:ext cx="2914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Eukaryotes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u="sng" dirty="0" smtClean="0">
                <a:ea typeface="ＭＳ Ｐゴシック" pitchFamily="34" charset="-128"/>
              </a:rPr>
              <a:t>Quick definition: cells that store DNA in a nucleus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More info: inside these cells, parts are separated from the rest of the cell by membranes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Examples: plants, animals, fungi, amoeba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7540" y="0"/>
            <a:ext cx="21717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3394866" cy="240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613193">
            <a:off x="6019800" y="533399"/>
            <a:ext cx="1828800" cy="638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How do you know?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Look for a nucleus!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1447800"/>
            <a:ext cx="9144000" cy="487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2000" b="1">
                <a:solidFill>
                  <a:srgbClr val="333333"/>
                </a:solidFill>
              </a:rPr>
              <a:t>Bacterial cell                                                   Animal Cell</a:t>
            </a:r>
          </a:p>
          <a:p>
            <a:pPr algn="ctr"/>
            <a:r>
              <a:rPr lang="en-US" sz="2000" b="1">
                <a:solidFill>
                  <a:srgbClr val="333333"/>
                </a:solidFill>
              </a:rPr>
              <a:t>Very basic                                                        Complex</a:t>
            </a:r>
          </a:p>
        </p:txBody>
      </p:sp>
      <p:pic>
        <p:nvPicPr>
          <p:cNvPr id="45059" name="Picture 3" descr="hb08se_csf_s03;16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2"/>
          <a:stretch>
            <a:fillRect/>
          </a:stretch>
        </p:blipFill>
        <p:spPr bwMode="auto">
          <a:xfrm>
            <a:off x="4343400" y="2362200"/>
            <a:ext cx="48006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731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Comparing Prokaryotic and Eukaryotic Cells </a:t>
            </a:r>
            <a:br>
              <a:rPr lang="en-US" sz="2800" smtClean="0"/>
            </a:br>
            <a:endParaRPr lang="en-US" sz="2800" smtClean="0"/>
          </a:p>
        </p:txBody>
      </p:sp>
      <p:pic>
        <p:nvPicPr>
          <p:cNvPr id="45061" name="Picture 5" descr="image bank_s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34340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856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Comparing Prokaryotes and Eukaryotes</a:t>
            </a:r>
          </a:p>
        </p:txBody>
      </p:sp>
      <p:pic>
        <p:nvPicPr>
          <p:cNvPr id="46083" name="Picture 7" descr="ch7_sec1_s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133600"/>
            <a:ext cx="63658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WordArt 8"/>
          <p:cNvSpPr>
            <a:spLocks noChangeArrowheads="1" noChangeShapeType="1" noTextEdit="1"/>
          </p:cNvSpPr>
          <p:nvPr/>
        </p:nvSpPr>
        <p:spPr bwMode="auto">
          <a:xfrm>
            <a:off x="3429000" y="1371600"/>
            <a:ext cx="5105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Noteworthy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9987" y="4724400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100x bigger!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46891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billion years older!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9987" y="3735262"/>
            <a:ext cx="1633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More complex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6100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Prokaryote or Eukaryote?</a:t>
            </a:r>
            <a:br>
              <a:rPr lang="en-US" sz="4000" dirty="0" smtClean="0">
                <a:ea typeface="+mj-ea"/>
                <a:cs typeface="+mj-cs"/>
              </a:rPr>
            </a:br>
            <a:endParaRPr lang="en-US" sz="4000" dirty="0" smtClean="0">
              <a:ea typeface="+mj-ea"/>
              <a:cs typeface="+mj-cs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ea typeface="ＭＳ Ｐゴシック" pitchFamily="34" charset="-128"/>
              </a:rPr>
              <a:t>Read each example and decide if it is a prokaryote or a eukaryote.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You scrape the inside of your cheek and make a slide of the cells that come off.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In an amoeba cell, there are many complex cell parts and a membrane wrapped around the DNA.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>
                <a:ea typeface="ＭＳ Ｐゴシック" pitchFamily="34" charset="-128"/>
              </a:rPr>
              <a:t>A bacteria cell has a clump of DNA that looks like a pile of spaghetti.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Organ system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 group of organs working together for a particular function </a:t>
            </a:r>
          </a:p>
        </p:txBody>
      </p:sp>
      <p:pic>
        <p:nvPicPr>
          <p:cNvPr id="8196" name="Picture 2" descr="http://t0.gstatic.com/images?q=tbn:ANd9GcS9Ufo3aVIPCJJm3GQifZ7mH8YwK9QL0kYRmEqz1HTiICk0XXy5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70188"/>
            <a:ext cx="22098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http://t3.gstatic.com/images?q=tbn:ANd9GcRVPne-2l93dITL_iTXDrHGOYBY8sP52bT4CzQVSguk4TKlFj4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03463"/>
            <a:ext cx="2133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t2.gstatic.com/images?q=tbn:ANd9GcR2q_FbFz-PoTvKFMFK0Tm-yJIzybnBFWo6GD6vPa9Ak0y_2s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19125"/>
            <a:ext cx="18764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ttp://t3.gstatic.com/images?q=tbn:ANd9GcQ6yuDywPPon7gJFIT7XB7PhHqtFH3oVSik8_zgoc6vVX7YpAob4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81338"/>
            <a:ext cx="24098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http://t0.gstatic.com/images?q=tbn:ANd9GcT8YPKbSnVWVxI0AGj7xe0EH1u77NuoUwfpP5sgS0L0KYu6uk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050" y="3810000"/>
            <a:ext cx="25527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1. Eukaryote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2. Eukaryote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3. Prokaryote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ea typeface="+mj-ea"/>
                <a:cs typeface="+mj-cs"/>
              </a:rPr>
              <a:t>Prokaryotic Cell				Eukaryotic Cell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3810000" cy="4038600"/>
          </a:xfrm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41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1" name="Group 3"/>
          <p:cNvGrpSpPr>
            <a:grpSpLocks/>
          </p:cNvGrpSpPr>
          <p:nvPr/>
        </p:nvGrpSpPr>
        <p:grpSpPr bwMode="auto">
          <a:xfrm>
            <a:off x="1384300" y="3489325"/>
            <a:ext cx="5486400" cy="1035050"/>
            <a:chOff x="1383632" y="3489158"/>
            <a:chExt cx="5486400" cy="1034716"/>
          </a:xfrm>
        </p:grpSpPr>
        <p:sp>
          <p:nvSpPr>
            <p:cNvPr id="2" name="SMARTInkAnnotation0"/>
            <p:cNvSpPr/>
            <p:nvPr/>
          </p:nvSpPr>
          <p:spPr>
            <a:xfrm>
              <a:off x="1383632" y="3489158"/>
              <a:ext cx="757238" cy="1034716"/>
            </a:xfrm>
            <a:custGeom>
              <a:avLst/>
              <a:gdLst/>
              <a:ahLst/>
              <a:cxnLst/>
              <a:rect l="0" t="0" r="0" b="0"/>
              <a:pathLst>
                <a:path w="757990" h="1034716">
                  <a:moveTo>
                    <a:pt x="517357" y="96253"/>
                  </a:moveTo>
                  <a:lnTo>
                    <a:pt x="505326" y="96253"/>
                  </a:lnTo>
                  <a:lnTo>
                    <a:pt x="517357" y="96253"/>
                  </a:lnTo>
                  <a:lnTo>
                    <a:pt x="517357" y="96253"/>
                  </a:lnTo>
                  <a:lnTo>
                    <a:pt x="517357" y="72189"/>
                  </a:lnTo>
                  <a:lnTo>
                    <a:pt x="517357" y="72189"/>
                  </a:lnTo>
                  <a:lnTo>
                    <a:pt x="529389" y="60158"/>
                  </a:lnTo>
                  <a:lnTo>
                    <a:pt x="529389" y="60158"/>
                  </a:lnTo>
                  <a:lnTo>
                    <a:pt x="529389" y="60158"/>
                  </a:lnTo>
                  <a:lnTo>
                    <a:pt x="529389" y="48126"/>
                  </a:lnTo>
                  <a:lnTo>
                    <a:pt x="529389" y="48126"/>
                  </a:lnTo>
                  <a:lnTo>
                    <a:pt x="529389" y="48126"/>
                  </a:lnTo>
                  <a:lnTo>
                    <a:pt x="529389" y="48126"/>
                  </a:lnTo>
                  <a:lnTo>
                    <a:pt x="529389" y="48126"/>
                  </a:lnTo>
                  <a:lnTo>
                    <a:pt x="517357" y="60158"/>
                  </a:lnTo>
                  <a:lnTo>
                    <a:pt x="493294" y="72189"/>
                  </a:lnTo>
                  <a:lnTo>
                    <a:pt x="481263" y="96253"/>
                  </a:lnTo>
                  <a:lnTo>
                    <a:pt x="457199" y="120315"/>
                  </a:lnTo>
                  <a:lnTo>
                    <a:pt x="445168" y="144379"/>
                  </a:lnTo>
                  <a:lnTo>
                    <a:pt x="433136" y="180473"/>
                  </a:lnTo>
                  <a:lnTo>
                    <a:pt x="409073" y="216568"/>
                  </a:lnTo>
                  <a:lnTo>
                    <a:pt x="397042" y="240631"/>
                  </a:lnTo>
                  <a:lnTo>
                    <a:pt x="385010" y="276726"/>
                  </a:lnTo>
                  <a:lnTo>
                    <a:pt x="372978" y="288758"/>
                  </a:lnTo>
                  <a:lnTo>
                    <a:pt x="360947" y="312821"/>
                  </a:lnTo>
                  <a:lnTo>
                    <a:pt x="360947" y="324853"/>
                  </a:lnTo>
                  <a:lnTo>
                    <a:pt x="360947" y="348915"/>
                  </a:lnTo>
                  <a:lnTo>
                    <a:pt x="348915" y="360947"/>
                  </a:lnTo>
                  <a:lnTo>
                    <a:pt x="348915" y="372979"/>
                  </a:lnTo>
                  <a:lnTo>
                    <a:pt x="348915" y="397042"/>
                  </a:lnTo>
                  <a:lnTo>
                    <a:pt x="348915" y="409073"/>
                  </a:lnTo>
                  <a:lnTo>
                    <a:pt x="336884" y="433137"/>
                  </a:lnTo>
                  <a:lnTo>
                    <a:pt x="348915" y="445168"/>
                  </a:lnTo>
                  <a:lnTo>
                    <a:pt x="348915" y="469231"/>
                  </a:lnTo>
                  <a:lnTo>
                    <a:pt x="348915" y="493295"/>
                  </a:lnTo>
                  <a:lnTo>
                    <a:pt x="360947" y="529389"/>
                  </a:lnTo>
                  <a:lnTo>
                    <a:pt x="372978" y="553453"/>
                  </a:lnTo>
                  <a:lnTo>
                    <a:pt x="385010" y="577515"/>
                  </a:lnTo>
                  <a:lnTo>
                    <a:pt x="409073" y="601579"/>
                  </a:lnTo>
                  <a:lnTo>
                    <a:pt x="421105" y="613610"/>
                  </a:lnTo>
                  <a:lnTo>
                    <a:pt x="433136" y="625642"/>
                  </a:lnTo>
                  <a:lnTo>
                    <a:pt x="457199" y="637673"/>
                  </a:lnTo>
                  <a:lnTo>
                    <a:pt x="469231" y="637673"/>
                  </a:lnTo>
                  <a:lnTo>
                    <a:pt x="481263" y="637673"/>
                  </a:lnTo>
                  <a:lnTo>
                    <a:pt x="493294" y="637673"/>
                  </a:lnTo>
                  <a:lnTo>
                    <a:pt x="505326" y="637673"/>
                  </a:lnTo>
                  <a:lnTo>
                    <a:pt x="517357" y="637673"/>
                  </a:lnTo>
                  <a:lnTo>
                    <a:pt x="529389" y="637673"/>
                  </a:lnTo>
                  <a:lnTo>
                    <a:pt x="553452" y="637673"/>
                  </a:lnTo>
                  <a:lnTo>
                    <a:pt x="565484" y="625642"/>
                  </a:lnTo>
                  <a:lnTo>
                    <a:pt x="577515" y="613610"/>
                  </a:lnTo>
                  <a:lnTo>
                    <a:pt x="589547" y="613610"/>
                  </a:lnTo>
                  <a:lnTo>
                    <a:pt x="601578" y="601579"/>
                  </a:lnTo>
                  <a:lnTo>
                    <a:pt x="613610" y="589547"/>
                  </a:lnTo>
                  <a:lnTo>
                    <a:pt x="625642" y="577515"/>
                  </a:lnTo>
                  <a:lnTo>
                    <a:pt x="649705" y="541421"/>
                  </a:lnTo>
                  <a:lnTo>
                    <a:pt x="649705" y="529389"/>
                  </a:lnTo>
                  <a:lnTo>
                    <a:pt x="661736" y="517358"/>
                  </a:lnTo>
                  <a:lnTo>
                    <a:pt x="673768" y="493295"/>
                  </a:lnTo>
                  <a:lnTo>
                    <a:pt x="685799" y="457200"/>
                  </a:lnTo>
                  <a:lnTo>
                    <a:pt x="709863" y="421105"/>
                  </a:lnTo>
                  <a:lnTo>
                    <a:pt x="709863" y="409073"/>
                  </a:lnTo>
                  <a:lnTo>
                    <a:pt x="721894" y="385010"/>
                  </a:lnTo>
                  <a:lnTo>
                    <a:pt x="721894" y="372979"/>
                  </a:lnTo>
                  <a:lnTo>
                    <a:pt x="721894" y="360947"/>
                  </a:lnTo>
                  <a:lnTo>
                    <a:pt x="733926" y="324853"/>
                  </a:lnTo>
                  <a:lnTo>
                    <a:pt x="733926" y="288758"/>
                  </a:lnTo>
                  <a:lnTo>
                    <a:pt x="733926" y="264695"/>
                  </a:lnTo>
                  <a:lnTo>
                    <a:pt x="733926" y="228600"/>
                  </a:lnTo>
                  <a:lnTo>
                    <a:pt x="733926" y="204537"/>
                  </a:lnTo>
                  <a:lnTo>
                    <a:pt x="733926" y="192505"/>
                  </a:lnTo>
                  <a:lnTo>
                    <a:pt x="721894" y="156410"/>
                  </a:lnTo>
                  <a:lnTo>
                    <a:pt x="709863" y="144379"/>
                  </a:lnTo>
                  <a:lnTo>
                    <a:pt x="697831" y="132347"/>
                  </a:lnTo>
                  <a:lnTo>
                    <a:pt x="697831" y="132347"/>
                  </a:lnTo>
                  <a:lnTo>
                    <a:pt x="685799" y="132347"/>
                  </a:lnTo>
                  <a:lnTo>
                    <a:pt x="673768" y="132347"/>
                  </a:lnTo>
                  <a:lnTo>
                    <a:pt x="661736" y="132347"/>
                  </a:lnTo>
                  <a:lnTo>
                    <a:pt x="649705" y="132347"/>
                  </a:lnTo>
                  <a:lnTo>
                    <a:pt x="637673" y="156410"/>
                  </a:lnTo>
                  <a:lnTo>
                    <a:pt x="613610" y="168442"/>
                  </a:lnTo>
                  <a:lnTo>
                    <a:pt x="601578" y="180473"/>
                  </a:lnTo>
                  <a:lnTo>
                    <a:pt x="589547" y="192505"/>
                  </a:lnTo>
                  <a:lnTo>
                    <a:pt x="577515" y="204537"/>
                  </a:lnTo>
                  <a:lnTo>
                    <a:pt x="565484" y="228600"/>
                  </a:lnTo>
                  <a:lnTo>
                    <a:pt x="553452" y="240631"/>
                  </a:lnTo>
                  <a:lnTo>
                    <a:pt x="541421" y="264695"/>
                  </a:lnTo>
                  <a:lnTo>
                    <a:pt x="529389" y="276726"/>
                  </a:lnTo>
                  <a:lnTo>
                    <a:pt x="517357" y="300789"/>
                  </a:lnTo>
                  <a:lnTo>
                    <a:pt x="505326" y="324853"/>
                  </a:lnTo>
                  <a:lnTo>
                    <a:pt x="493294" y="348915"/>
                  </a:lnTo>
                  <a:lnTo>
                    <a:pt x="481263" y="372979"/>
                  </a:lnTo>
                  <a:lnTo>
                    <a:pt x="481263" y="397042"/>
                  </a:lnTo>
                  <a:lnTo>
                    <a:pt x="469231" y="421105"/>
                  </a:lnTo>
                  <a:lnTo>
                    <a:pt x="469231" y="433137"/>
                  </a:lnTo>
                  <a:lnTo>
                    <a:pt x="457199" y="457200"/>
                  </a:lnTo>
                  <a:lnTo>
                    <a:pt x="457199" y="481263"/>
                  </a:lnTo>
                  <a:lnTo>
                    <a:pt x="457199" y="505326"/>
                  </a:lnTo>
                  <a:lnTo>
                    <a:pt x="445168" y="517358"/>
                  </a:lnTo>
                  <a:lnTo>
                    <a:pt x="445168" y="541421"/>
                  </a:lnTo>
                  <a:lnTo>
                    <a:pt x="445168" y="565484"/>
                  </a:lnTo>
                  <a:lnTo>
                    <a:pt x="445168" y="577515"/>
                  </a:lnTo>
                  <a:lnTo>
                    <a:pt x="457199" y="613610"/>
                  </a:lnTo>
                  <a:lnTo>
                    <a:pt x="457199" y="637673"/>
                  </a:lnTo>
                  <a:lnTo>
                    <a:pt x="469231" y="649705"/>
                  </a:lnTo>
                  <a:lnTo>
                    <a:pt x="469231" y="661737"/>
                  </a:lnTo>
                  <a:lnTo>
                    <a:pt x="493294" y="673768"/>
                  </a:lnTo>
                  <a:lnTo>
                    <a:pt x="505326" y="685800"/>
                  </a:lnTo>
                  <a:lnTo>
                    <a:pt x="517357" y="697831"/>
                  </a:lnTo>
                  <a:lnTo>
                    <a:pt x="529389" y="697831"/>
                  </a:lnTo>
                  <a:lnTo>
                    <a:pt x="541421" y="697831"/>
                  </a:lnTo>
                  <a:lnTo>
                    <a:pt x="553452" y="697831"/>
                  </a:lnTo>
                  <a:lnTo>
                    <a:pt x="577515" y="685800"/>
                  </a:lnTo>
                  <a:lnTo>
                    <a:pt x="601578" y="685800"/>
                  </a:lnTo>
                  <a:lnTo>
                    <a:pt x="625642" y="673768"/>
                  </a:lnTo>
                  <a:lnTo>
                    <a:pt x="637673" y="649705"/>
                  </a:lnTo>
                  <a:lnTo>
                    <a:pt x="661736" y="625642"/>
                  </a:lnTo>
                  <a:lnTo>
                    <a:pt x="685799" y="589547"/>
                  </a:lnTo>
                  <a:lnTo>
                    <a:pt x="685799" y="577515"/>
                  </a:lnTo>
                  <a:lnTo>
                    <a:pt x="697831" y="553453"/>
                  </a:lnTo>
                  <a:lnTo>
                    <a:pt x="697831" y="541421"/>
                  </a:lnTo>
                  <a:lnTo>
                    <a:pt x="709863" y="517358"/>
                  </a:lnTo>
                  <a:lnTo>
                    <a:pt x="709863" y="505326"/>
                  </a:lnTo>
                  <a:lnTo>
                    <a:pt x="709863" y="481263"/>
                  </a:lnTo>
                  <a:lnTo>
                    <a:pt x="721894" y="469231"/>
                  </a:lnTo>
                  <a:lnTo>
                    <a:pt x="721894" y="445168"/>
                  </a:lnTo>
                  <a:lnTo>
                    <a:pt x="721894" y="433137"/>
                  </a:lnTo>
                  <a:lnTo>
                    <a:pt x="721894" y="409073"/>
                  </a:lnTo>
                  <a:lnTo>
                    <a:pt x="721894" y="397042"/>
                  </a:lnTo>
                  <a:lnTo>
                    <a:pt x="709863" y="360947"/>
                  </a:lnTo>
                  <a:lnTo>
                    <a:pt x="709863" y="336884"/>
                  </a:lnTo>
                  <a:lnTo>
                    <a:pt x="697831" y="312821"/>
                  </a:lnTo>
                  <a:lnTo>
                    <a:pt x="697831" y="288758"/>
                  </a:lnTo>
                  <a:lnTo>
                    <a:pt x="673768" y="276726"/>
                  </a:lnTo>
                  <a:lnTo>
                    <a:pt x="673768" y="264695"/>
                  </a:lnTo>
                  <a:lnTo>
                    <a:pt x="649705" y="252663"/>
                  </a:lnTo>
                  <a:lnTo>
                    <a:pt x="649705" y="252663"/>
                  </a:lnTo>
                  <a:lnTo>
                    <a:pt x="625642" y="252663"/>
                  </a:lnTo>
                  <a:lnTo>
                    <a:pt x="613610" y="252663"/>
                  </a:lnTo>
                  <a:lnTo>
                    <a:pt x="601578" y="252663"/>
                  </a:lnTo>
                  <a:lnTo>
                    <a:pt x="589547" y="252663"/>
                  </a:lnTo>
                  <a:lnTo>
                    <a:pt x="577515" y="264695"/>
                  </a:lnTo>
                  <a:lnTo>
                    <a:pt x="565484" y="276726"/>
                  </a:lnTo>
                  <a:lnTo>
                    <a:pt x="541421" y="276726"/>
                  </a:lnTo>
                  <a:lnTo>
                    <a:pt x="529389" y="288758"/>
                  </a:lnTo>
                  <a:lnTo>
                    <a:pt x="517357" y="300789"/>
                  </a:lnTo>
                  <a:lnTo>
                    <a:pt x="505326" y="324853"/>
                  </a:lnTo>
                  <a:lnTo>
                    <a:pt x="493294" y="336884"/>
                  </a:lnTo>
                  <a:lnTo>
                    <a:pt x="481263" y="360947"/>
                  </a:lnTo>
                  <a:lnTo>
                    <a:pt x="457199" y="372979"/>
                  </a:lnTo>
                  <a:lnTo>
                    <a:pt x="445168" y="397042"/>
                  </a:lnTo>
                  <a:lnTo>
                    <a:pt x="433136" y="409073"/>
                  </a:lnTo>
                  <a:lnTo>
                    <a:pt x="421105" y="433137"/>
                  </a:lnTo>
                  <a:lnTo>
                    <a:pt x="409073" y="457200"/>
                  </a:lnTo>
                  <a:lnTo>
                    <a:pt x="397042" y="481263"/>
                  </a:lnTo>
                  <a:lnTo>
                    <a:pt x="397042" y="493295"/>
                  </a:lnTo>
                  <a:lnTo>
                    <a:pt x="385010" y="517358"/>
                  </a:lnTo>
                  <a:lnTo>
                    <a:pt x="372978" y="541421"/>
                  </a:lnTo>
                  <a:lnTo>
                    <a:pt x="372978" y="565484"/>
                  </a:lnTo>
                  <a:lnTo>
                    <a:pt x="360947" y="577515"/>
                  </a:lnTo>
                  <a:lnTo>
                    <a:pt x="360947" y="601579"/>
                  </a:lnTo>
                  <a:lnTo>
                    <a:pt x="348915" y="625642"/>
                  </a:lnTo>
                  <a:lnTo>
                    <a:pt x="348915" y="637673"/>
                  </a:lnTo>
                  <a:lnTo>
                    <a:pt x="348915" y="661737"/>
                  </a:lnTo>
                  <a:lnTo>
                    <a:pt x="348915" y="685800"/>
                  </a:lnTo>
                  <a:lnTo>
                    <a:pt x="360947" y="709863"/>
                  </a:lnTo>
                  <a:lnTo>
                    <a:pt x="360947" y="721895"/>
                  </a:lnTo>
                  <a:lnTo>
                    <a:pt x="372978" y="745958"/>
                  </a:lnTo>
                  <a:lnTo>
                    <a:pt x="385010" y="757989"/>
                  </a:lnTo>
                  <a:lnTo>
                    <a:pt x="409073" y="770021"/>
                  </a:lnTo>
                  <a:lnTo>
                    <a:pt x="421105" y="770021"/>
                  </a:lnTo>
                  <a:lnTo>
                    <a:pt x="433136" y="770021"/>
                  </a:lnTo>
                  <a:lnTo>
                    <a:pt x="433136" y="770021"/>
                  </a:lnTo>
                  <a:lnTo>
                    <a:pt x="457199" y="770021"/>
                  </a:lnTo>
                  <a:lnTo>
                    <a:pt x="457199" y="757989"/>
                  </a:lnTo>
                  <a:lnTo>
                    <a:pt x="481263" y="733926"/>
                  </a:lnTo>
                  <a:lnTo>
                    <a:pt x="493294" y="709863"/>
                  </a:lnTo>
                  <a:lnTo>
                    <a:pt x="517357" y="673768"/>
                  </a:lnTo>
                  <a:lnTo>
                    <a:pt x="529389" y="637673"/>
                  </a:lnTo>
                  <a:lnTo>
                    <a:pt x="529389" y="625642"/>
                  </a:lnTo>
                  <a:lnTo>
                    <a:pt x="541421" y="613610"/>
                  </a:lnTo>
                  <a:lnTo>
                    <a:pt x="541421" y="589547"/>
                  </a:lnTo>
                  <a:lnTo>
                    <a:pt x="553452" y="577515"/>
                  </a:lnTo>
                  <a:lnTo>
                    <a:pt x="553452" y="553453"/>
                  </a:lnTo>
                  <a:lnTo>
                    <a:pt x="553452" y="541421"/>
                  </a:lnTo>
                  <a:lnTo>
                    <a:pt x="553452" y="517358"/>
                  </a:lnTo>
                  <a:lnTo>
                    <a:pt x="553452" y="481263"/>
                  </a:lnTo>
                  <a:lnTo>
                    <a:pt x="541421" y="457200"/>
                  </a:lnTo>
                  <a:lnTo>
                    <a:pt x="529389" y="433137"/>
                  </a:lnTo>
                  <a:lnTo>
                    <a:pt x="529389" y="421105"/>
                  </a:lnTo>
                  <a:lnTo>
                    <a:pt x="517357" y="409073"/>
                  </a:lnTo>
                  <a:lnTo>
                    <a:pt x="493294" y="397042"/>
                  </a:lnTo>
                  <a:lnTo>
                    <a:pt x="481263" y="397042"/>
                  </a:lnTo>
                  <a:lnTo>
                    <a:pt x="481263" y="397042"/>
                  </a:lnTo>
                  <a:lnTo>
                    <a:pt x="457199" y="409073"/>
                  </a:lnTo>
                  <a:lnTo>
                    <a:pt x="433136" y="421105"/>
                  </a:lnTo>
                  <a:lnTo>
                    <a:pt x="409073" y="445168"/>
                  </a:lnTo>
                  <a:lnTo>
                    <a:pt x="385010" y="469231"/>
                  </a:lnTo>
                  <a:lnTo>
                    <a:pt x="372978" y="481263"/>
                  </a:lnTo>
                  <a:lnTo>
                    <a:pt x="360947" y="493295"/>
                  </a:lnTo>
                  <a:lnTo>
                    <a:pt x="348915" y="517358"/>
                  </a:lnTo>
                  <a:lnTo>
                    <a:pt x="348915" y="529389"/>
                  </a:lnTo>
                  <a:lnTo>
                    <a:pt x="300789" y="613610"/>
                  </a:lnTo>
                  <a:lnTo>
                    <a:pt x="300789" y="625642"/>
                  </a:lnTo>
                  <a:lnTo>
                    <a:pt x="288757" y="649705"/>
                  </a:lnTo>
                  <a:lnTo>
                    <a:pt x="288757" y="661737"/>
                  </a:lnTo>
                  <a:lnTo>
                    <a:pt x="276726" y="685800"/>
                  </a:lnTo>
                  <a:lnTo>
                    <a:pt x="276726" y="697831"/>
                  </a:lnTo>
                  <a:lnTo>
                    <a:pt x="264694" y="721895"/>
                  </a:lnTo>
                  <a:lnTo>
                    <a:pt x="264694" y="733926"/>
                  </a:lnTo>
                  <a:lnTo>
                    <a:pt x="264694" y="770021"/>
                  </a:lnTo>
                  <a:lnTo>
                    <a:pt x="264694" y="794084"/>
                  </a:lnTo>
                  <a:lnTo>
                    <a:pt x="276726" y="818147"/>
                  </a:lnTo>
                  <a:lnTo>
                    <a:pt x="288757" y="842210"/>
                  </a:lnTo>
                  <a:lnTo>
                    <a:pt x="288757" y="842210"/>
                  </a:lnTo>
                  <a:lnTo>
                    <a:pt x="288757" y="842210"/>
                  </a:lnTo>
                  <a:lnTo>
                    <a:pt x="300789" y="854242"/>
                  </a:lnTo>
                  <a:lnTo>
                    <a:pt x="312821" y="854242"/>
                  </a:lnTo>
                  <a:lnTo>
                    <a:pt x="312821" y="854242"/>
                  </a:lnTo>
                  <a:lnTo>
                    <a:pt x="324852" y="854242"/>
                  </a:lnTo>
                  <a:lnTo>
                    <a:pt x="336884" y="842210"/>
                  </a:lnTo>
                  <a:lnTo>
                    <a:pt x="348915" y="830179"/>
                  </a:lnTo>
                  <a:lnTo>
                    <a:pt x="372978" y="818147"/>
                  </a:lnTo>
                  <a:lnTo>
                    <a:pt x="372978" y="806115"/>
                  </a:lnTo>
                  <a:lnTo>
                    <a:pt x="372978" y="782053"/>
                  </a:lnTo>
                  <a:lnTo>
                    <a:pt x="385010" y="757989"/>
                  </a:lnTo>
                  <a:lnTo>
                    <a:pt x="372978" y="733926"/>
                  </a:lnTo>
                  <a:lnTo>
                    <a:pt x="372978" y="709863"/>
                  </a:lnTo>
                  <a:lnTo>
                    <a:pt x="360947" y="697831"/>
                  </a:lnTo>
                  <a:lnTo>
                    <a:pt x="348915" y="697831"/>
                  </a:lnTo>
                  <a:lnTo>
                    <a:pt x="336884" y="685800"/>
                  </a:lnTo>
                  <a:lnTo>
                    <a:pt x="324852" y="685800"/>
                  </a:lnTo>
                  <a:lnTo>
                    <a:pt x="312821" y="685800"/>
                  </a:lnTo>
                  <a:lnTo>
                    <a:pt x="288757" y="685800"/>
                  </a:lnTo>
                  <a:lnTo>
                    <a:pt x="264694" y="697831"/>
                  </a:lnTo>
                  <a:lnTo>
                    <a:pt x="252663" y="721895"/>
                  </a:lnTo>
                  <a:lnTo>
                    <a:pt x="240631" y="733926"/>
                  </a:lnTo>
                  <a:lnTo>
                    <a:pt x="228600" y="757989"/>
                  </a:lnTo>
                  <a:lnTo>
                    <a:pt x="228600" y="782053"/>
                  </a:lnTo>
                  <a:lnTo>
                    <a:pt x="216568" y="818147"/>
                  </a:lnTo>
                  <a:lnTo>
                    <a:pt x="216568" y="842210"/>
                  </a:lnTo>
                  <a:lnTo>
                    <a:pt x="228600" y="866273"/>
                  </a:lnTo>
                  <a:lnTo>
                    <a:pt x="240631" y="878305"/>
                  </a:lnTo>
                  <a:lnTo>
                    <a:pt x="240631" y="890337"/>
                  </a:lnTo>
                  <a:lnTo>
                    <a:pt x="240631" y="890337"/>
                  </a:lnTo>
                  <a:lnTo>
                    <a:pt x="252663" y="890337"/>
                  </a:lnTo>
                  <a:lnTo>
                    <a:pt x="252663" y="890337"/>
                  </a:lnTo>
                  <a:lnTo>
                    <a:pt x="264694" y="890337"/>
                  </a:lnTo>
                  <a:lnTo>
                    <a:pt x="276726" y="890337"/>
                  </a:lnTo>
                  <a:lnTo>
                    <a:pt x="276726" y="890337"/>
                  </a:lnTo>
                  <a:lnTo>
                    <a:pt x="288757" y="866273"/>
                  </a:lnTo>
                  <a:lnTo>
                    <a:pt x="300789" y="830179"/>
                  </a:lnTo>
                  <a:lnTo>
                    <a:pt x="300789" y="806115"/>
                  </a:lnTo>
                  <a:lnTo>
                    <a:pt x="312821" y="782053"/>
                  </a:lnTo>
                  <a:lnTo>
                    <a:pt x="312821" y="757989"/>
                  </a:lnTo>
                  <a:lnTo>
                    <a:pt x="300789" y="733926"/>
                  </a:lnTo>
                  <a:lnTo>
                    <a:pt x="300789" y="697831"/>
                  </a:lnTo>
                  <a:lnTo>
                    <a:pt x="300789" y="697831"/>
                  </a:lnTo>
                  <a:lnTo>
                    <a:pt x="288757" y="685800"/>
                  </a:lnTo>
                  <a:lnTo>
                    <a:pt x="276726" y="685800"/>
                  </a:lnTo>
                  <a:lnTo>
                    <a:pt x="276726" y="673768"/>
                  </a:lnTo>
                  <a:lnTo>
                    <a:pt x="264694" y="673768"/>
                  </a:lnTo>
                  <a:lnTo>
                    <a:pt x="240631" y="685800"/>
                  </a:lnTo>
                  <a:lnTo>
                    <a:pt x="228600" y="697831"/>
                  </a:lnTo>
                  <a:lnTo>
                    <a:pt x="204536" y="721895"/>
                  </a:lnTo>
                  <a:lnTo>
                    <a:pt x="180473" y="733926"/>
                  </a:lnTo>
                  <a:lnTo>
                    <a:pt x="156410" y="770021"/>
                  </a:lnTo>
                  <a:lnTo>
                    <a:pt x="144379" y="794084"/>
                  </a:lnTo>
                  <a:lnTo>
                    <a:pt x="132347" y="818147"/>
                  </a:lnTo>
                  <a:lnTo>
                    <a:pt x="120315" y="854242"/>
                  </a:lnTo>
                  <a:lnTo>
                    <a:pt x="108284" y="878305"/>
                  </a:lnTo>
                  <a:lnTo>
                    <a:pt x="96252" y="902368"/>
                  </a:lnTo>
                  <a:lnTo>
                    <a:pt x="96252" y="926431"/>
                  </a:lnTo>
                  <a:lnTo>
                    <a:pt x="96252" y="950495"/>
                  </a:lnTo>
                  <a:lnTo>
                    <a:pt x="96252" y="974558"/>
                  </a:lnTo>
                  <a:lnTo>
                    <a:pt x="96252" y="974558"/>
                  </a:lnTo>
                  <a:lnTo>
                    <a:pt x="108284" y="986589"/>
                  </a:lnTo>
                  <a:lnTo>
                    <a:pt x="108284" y="986589"/>
                  </a:lnTo>
                  <a:lnTo>
                    <a:pt x="120315" y="986589"/>
                  </a:lnTo>
                  <a:lnTo>
                    <a:pt x="132347" y="998621"/>
                  </a:lnTo>
                  <a:lnTo>
                    <a:pt x="144379" y="998621"/>
                  </a:lnTo>
                  <a:lnTo>
                    <a:pt x="156410" y="986589"/>
                  </a:lnTo>
                  <a:lnTo>
                    <a:pt x="156410" y="986589"/>
                  </a:lnTo>
                  <a:lnTo>
                    <a:pt x="168442" y="974558"/>
                  </a:lnTo>
                  <a:lnTo>
                    <a:pt x="192505" y="950495"/>
                  </a:lnTo>
                  <a:lnTo>
                    <a:pt x="192505" y="926431"/>
                  </a:lnTo>
                  <a:lnTo>
                    <a:pt x="204536" y="902368"/>
                  </a:lnTo>
                  <a:lnTo>
                    <a:pt x="204536" y="866273"/>
                  </a:lnTo>
                  <a:lnTo>
                    <a:pt x="216568" y="842210"/>
                  </a:lnTo>
                  <a:lnTo>
                    <a:pt x="216568" y="818147"/>
                  </a:lnTo>
                  <a:lnTo>
                    <a:pt x="204536" y="794084"/>
                  </a:lnTo>
                  <a:lnTo>
                    <a:pt x="204536" y="770021"/>
                  </a:lnTo>
                  <a:lnTo>
                    <a:pt x="192505" y="757989"/>
                  </a:lnTo>
                  <a:lnTo>
                    <a:pt x="192505" y="745958"/>
                  </a:lnTo>
                  <a:lnTo>
                    <a:pt x="180473" y="745958"/>
                  </a:lnTo>
                  <a:lnTo>
                    <a:pt x="180473" y="745958"/>
                  </a:lnTo>
                  <a:lnTo>
                    <a:pt x="156410" y="745958"/>
                  </a:lnTo>
                  <a:lnTo>
                    <a:pt x="144379" y="745958"/>
                  </a:lnTo>
                  <a:lnTo>
                    <a:pt x="132347" y="745958"/>
                  </a:lnTo>
                  <a:lnTo>
                    <a:pt x="108284" y="757989"/>
                  </a:lnTo>
                  <a:lnTo>
                    <a:pt x="84221" y="782053"/>
                  </a:lnTo>
                  <a:lnTo>
                    <a:pt x="72189" y="794084"/>
                  </a:lnTo>
                  <a:lnTo>
                    <a:pt x="48126" y="830179"/>
                  </a:lnTo>
                  <a:lnTo>
                    <a:pt x="36094" y="854242"/>
                  </a:lnTo>
                  <a:lnTo>
                    <a:pt x="12031" y="878305"/>
                  </a:lnTo>
                  <a:lnTo>
                    <a:pt x="0" y="914400"/>
                  </a:lnTo>
                  <a:lnTo>
                    <a:pt x="0" y="926431"/>
                  </a:lnTo>
                  <a:lnTo>
                    <a:pt x="0" y="950495"/>
                  </a:lnTo>
                  <a:lnTo>
                    <a:pt x="0" y="974558"/>
                  </a:lnTo>
                  <a:lnTo>
                    <a:pt x="12031" y="998621"/>
                  </a:lnTo>
                  <a:lnTo>
                    <a:pt x="24063" y="1010652"/>
                  </a:lnTo>
                  <a:lnTo>
                    <a:pt x="36094" y="1022684"/>
                  </a:lnTo>
                  <a:lnTo>
                    <a:pt x="48126" y="1034715"/>
                  </a:lnTo>
                  <a:lnTo>
                    <a:pt x="60157" y="1034715"/>
                  </a:lnTo>
                  <a:lnTo>
                    <a:pt x="72189" y="1034715"/>
                  </a:lnTo>
                  <a:lnTo>
                    <a:pt x="96252" y="1022684"/>
                  </a:lnTo>
                  <a:lnTo>
                    <a:pt x="108284" y="1022684"/>
                  </a:lnTo>
                  <a:lnTo>
                    <a:pt x="120315" y="998621"/>
                  </a:lnTo>
                  <a:lnTo>
                    <a:pt x="144379" y="974558"/>
                  </a:lnTo>
                  <a:lnTo>
                    <a:pt x="156410" y="950495"/>
                  </a:lnTo>
                  <a:lnTo>
                    <a:pt x="168442" y="926431"/>
                  </a:lnTo>
                  <a:lnTo>
                    <a:pt x="180473" y="902368"/>
                  </a:lnTo>
                  <a:lnTo>
                    <a:pt x="180473" y="890337"/>
                  </a:lnTo>
                  <a:lnTo>
                    <a:pt x="192505" y="866273"/>
                  </a:lnTo>
                  <a:lnTo>
                    <a:pt x="192505" y="842210"/>
                  </a:lnTo>
                  <a:lnTo>
                    <a:pt x="192505" y="806115"/>
                  </a:lnTo>
                  <a:lnTo>
                    <a:pt x="192505" y="794084"/>
                  </a:lnTo>
                  <a:lnTo>
                    <a:pt x="192505" y="782053"/>
                  </a:lnTo>
                  <a:lnTo>
                    <a:pt x="192505" y="757989"/>
                  </a:lnTo>
                  <a:lnTo>
                    <a:pt x="180473" y="757989"/>
                  </a:lnTo>
                  <a:lnTo>
                    <a:pt x="180473" y="757989"/>
                  </a:lnTo>
                  <a:lnTo>
                    <a:pt x="168442" y="745958"/>
                  </a:lnTo>
                  <a:lnTo>
                    <a:pt x="156410" y="745958"/>
                  </a:lnTo>
                  <a:lnTo>
                    <a:pt x="132347" y="745958"/>
                  </a:lnTo>
                  <a:lnTo>
                    <a:pt x="132347" y="745958"/>
                  </a:lnTo>
                  <a:lnTo>
                    <a:pt x="108284" y="757989"/>
                  </a:lnTo>
                  <a:lnTo>
                    <a:pt x="84221" y="770021"/>
                  </a:lnTo>
                  <a:lnTo>
                    <a:pt x="72189" y="794084"/>
                  </a:lnTo>
                  <a:lnTo>
                    <a:pt x="48126" y="818147"/>
                  </a:lnTo>
                  <a:lnTo>
                    <a:pt x="36094" y="842210"/>
                  </a:lnTo>
                  <a:lnTo>
                    <a:pt x="24063" y="854242"/>
                  </a:lnTo>
                  <a:lnTo>
                    <a:pt x="12031" y="878305"/>
                  </a:lnTo>
                  <a:lnTo>
                    <a:pt x="12031" y="902368"/>
                  </a:lnTo>
                  <a:lnTo>
                    <a:pt x="12031" y="926431"/>
                  </a:lnTo>
                  <a:lnTo>
                    <a:pt x="12031" y="950495"/>
                  </a:lnTo>
                  <a:lnTo>
                    <a:pt x="24063" y="974558"/>
                  </a:lnTo>
                  <a:lnTo>
                    <a:pt x="24063" y="986589"/>
                  </a:lnTo>
                  <a:lnTo>
                    <a:pt x="36094" y="986589"/>
                  </a:lnTo>
                  <a:lnTo>
                    <a:pt x="48126" y="998621"/>
                  </a:lnTo>
                  <a:lnTo>
                    <a:pt x="60157" y="998621"/>
                  </a:lnTo>
                  <a:lnTo>
                    <a:pt x="84221" y="998621"/>
                  </a:lnTo>
                  <a:lnTo>
                    <a:pt x="96252" y="998621"/>
                  </a:lnTo>
                  <a:lnTo>
                    <a:pt x="108284" y="986589"/>
                  </a:lnTo>
                  <a:lnTo>
                    <a:pt x="132347" y="962526"/>
                  </a:lnTo>
                  <a:lnTo>
                    <a:pt x="144379" y="938463"/>
                  </a:lnTo>
                  <a:lnTo>
                    <a:pt x="168442" y="914400"/>
                  </a:lnTo>
                  <a:lnTo>
                    <a:pt x="168442" y="890337"/>
                  </a:lnTo>
                  <a:lnTo>
                    <a:pt x="180473" y="866273"/>
                  </a:lnTo>
                  <a:lnTo>
                    <a:pt x="192505" y="854242"/>
                  </a:lnTo>
                  <a:lnTo>
                    <a:pt x="192505" y="830179"/>
                  </a:lnTo>
                  <a:lnTo>
                    <a:pt x="204536" y="806115"/>
                  </a:lnTo>
                  <a:lnTo>
                    <a:pt x="204536" y="782053"/>
                  </a:lnTo>
                  <a:lnTo>
                    <a:pt x="216568" y="733926"/>
                  </a:lnTo>
                  <a:lnTo>
                    <a:pt x="228600" y="709863"/>
                  </a:lnTo>
                  <a:lnTo>
                    <a:pt x="228600" y="685800"/>
                  </a:lnTo>
                  <a:lnTo>
                    <a:pt x="228600" y="661737"/>
                  </a:lnTo>
                  <a:lnTo>
                    <a:pt x="228600" y="637673"/>
                  </a:lnTo>
                  <a:lnTo>
                    <a:pt x="240631" y="613610"/>
                  </a:lnTo>
                  <a:lnTo>
                    <a:pt x="240631" y="577515"/>
                  </a:lnTo>
                  <a:lnTo>
                    <a:pt x="240631" y="553453"/>
                  </a:lnTo>
                  <a:lnTo>
                    <a:pt x="228600" y="529389"/>
                  </a:lnTo>
                  <a:lnTo>
                    <a:pt x="216568" y="505326"/>
                  </a:lnTo>
                  <a:lnTo>
                    <a:pt x="216568" y="493295"/>
                  </a:lnTo>
                  <a:lnTo>
                    <a:pt x="204536" y="481263"/>
                  </a:lnTo>
                  <a:lnTo>
                    <a:pt x="180473" y="481263"/>
                  </a:lnTo>
                  <a:lnTo>
                    <a:pt x="180473" y="469231"/>
                  </a:lnTo>
                  <a:lnTo>
                    <a:pt x="156410" y="481263"/>
                  </a:lnTo>
                  <a:lnTo>
                    <a:pt x="132347" y="493295"/>
                  </a:lnTo>
                  <a:lnTo>
                    <a:pt x="108284" y="505326"/>
                  </a:lnTo>
                  <a:lnTo>
                    <a:pt x="96252" y="529389"/>
                  </a:lnTo>
                  <a:lnTo>
                    <a:pt x="72189" y="553453"/>
                  </a:lnTo>
                  <a:lnTo>
                    <a:pt x="60157" y="589547"/>
                  </a:lnTo>
                  <a:lnTo>
                    <a:pt x="48126" y="613610"/>
                  </a:lnTo>
                  <a:lnTo>
                    <a:pt x="48126" y="649705"/>
                  </a:lnTo>
                  <a:lnTo>
                    <a:pt x="36094" y="661737"/>
                  </a:lnTo>
                  <a:lnTo>
                    <a:pt x="48126" y="685800"/>
                  </a:lnTo>
                  <a:lnTo>
                    <a:pt x="48126" y="697831"/>
                  </a:lnTo>
                  <a:lnTo>
                    <a:pt x="60157" y="721895"/>
                  </a:lnTo>
                  <a:lnTo>
                    <a:pt x="72189" y="721895"/>
                  </a:lnTo>
                  <a:lnTo>
                    <a:pt x="72189" y="721895"/>
                  </a:lnTo>
                  <a:lnTo>
                    <a:pt x="84221" y="733926"/>
                  </a:lnTo>
                  <a:lnTo>
                    <a:pt x="96252" y="733926"/>
                  </a:lnTo>
                  <a:lnTo>
                    <a:pt x="120315" y="721895"/>
                  </a:lnTo>
                  <a:lnTo>
                    <a:pt x="132347" y="721895"/>
                  </a:lnTo>
                  <a:lnTo>
                    <a:pt x="144379" y="709863"/>
                  </a:lnTo>
                  <a:lnTo>
                    <a:pt x="156410" y="709863"/>
                  </a:lnTo>
                  <a:lnTo>
                    <a:pt x="168442" y="697831"/>
                  </a:lnTo>
                  <a:lnTo>
                    <a:pt x="180473" y="685800"/>
                  </a:lnTo>
                  <a:lnTo>
                    <a:pt x="192505" y="661737"/>
                  </a:lnTo>
                  <a:lnTo>
                    <a:pt x="204536" y="649705"/>
                  </a:lnTo>
                  <a:lnTo>
                    <a:pt x="216568" y="637673"/>
                  </a:lnTo>
                  <a:lnTo>
                    <a:pt x="240631" y="613610"/>
                  </a:lnTo>
                  <a:lnTo>
                    <a:pt x="240631" y="589547"/>
                  </a:lnTo>
                  <a:lnTo>
                    <a:pt x="252663" y="565484"/>
                  </a:lnTo>
                  <a:lnTo>
                    <a:pt x="264694" y="541421"/>
                  </a:lnTo>
                  <a:lnTo>
                    <a:pt x="288757" y="493295"/>
                  </a:lnTo>
                  <a:lnTo>
                    <a:pt x="312821" y="433137"/>
                  </a:lnTo>
                  <a:lnTo>
                    <a:pt x="312821" y="409073"/>
                  </a:lnTo>
                  <a:lnTo>
                    <a:pt x="324852" y="385010"/>
                  </a:lnTo>
                  <a:lnTo>
                    <a:pt x="324852" y="360947"/>
                  </a:lnTo>
                  <a:lnTo>
                    <a:pt x="324852" y="348915"/>
                  </a:lnTo>
                  <a:lnTo>
                    <a:pt x="324852" y="324853"/>
                  </a:lnTo>
                  <a:lnTo>
                    <a:pt x="324852" y="300789"/>
                  </a:lnTo>
                  <a:lnTo>
                    <a:pt x="324852" y="276726"/>
                  </a:lnTo>
                  <a:lnTo>
                    <a:pt x="312821" y="264695"/>
                  </a:lnTo>
                  <a:lnTo>
                    <a:pt x="312821" y="252663"/>
                  </a:lnTo>
                  <a:lnTo>
                    <a:pt x="300789" y="240631"/>
                  </a:lnTo>
                  <a:lnTo>
                    <a:pt x="288757" y="240631"/>
                  </a:lnTo>
                  <a:lnTo>
                    <a:pt x="276726" y="240631"/>
                  </a:lnTo>
                  <a:lnTo>
                    <a:pt x="276726" y="252663"/>
                  </a:lnTo>
                  <a:lnTo>
                    <a:pt x="252663" y="264695"/>
                  </a:lnTo>
                  <a:lnTo>
                    <a:pt x="228600" y="276726"/>
                  </a:lnTo>
                  <a:lnTo>
                    <a:pt x="216568" y="300789"/>
                  </a:lnTo>
                  <a:lnTo>
                    <a:pt x="192505" y="324853"/>
                  </a:lnTo>
                  <a:lnTo>
                    <a:pt x="180473" y="348915"/>
                  </a:lnTo>
                  <a:lnTo>
                    <a:pt x="168442" y="360947"/>
                  </a:lnTo>
                  <a:lnTo>
                    <a:pt x="156410" y="385010"/>
                  </a:lnTo>
                  <a:lnTo>
                    <a:pt x="156410" y="397042"/>
                  </a:lnTo>
                  <a:lnTo>
                    <a:pt x="144379" y="421105"/>
                  </a:lnTo>
                  <a:lnTo>
                    <a:pt x="132347" y="433137"/>
                  </a:lnTo>
                  <a:lnTo>
                    <a:pt x="132347" y="445168"/>
                  </a:lnTo>
                  <a:lnTo>
                    <a:pt x="132347" y="469231"/>
                  </a:lnTo>
                  <a:lnTo>
                    <a:pt x="132347" y="493295"/>
                  </a:lnTo>
                  <a:lnTo>
                    <a:pt x="132347" y="517358"/>
                  </a:lnTo>
                  <a:lnTo>
                    <a:pt x="132347" y="529389"/>
                  </a:lnTo>
                  <a:lnTo>
                    <a:pt x="144379" y="541421"/>
                  </a:lnTo>
                  <a:lnTo>
                    <a:pt x="156410" y="553453"/>
                  </a:lnTo>
                  <a:lnTo>
                    <a:pt x="168442" y="553453"/>
                  </a:lnTo>
                  <a:lnTo>
                    <a:pt x="192505" y="565484"/>
                  </a:lnTo>
                  <a:lnTo>
                    <a:pt x="204536" y="553453"/>
                  </a:lnTo>
                  <a:lnTo>
                    <a:pt x="216568" y="553453"/>
                  </a:lnTo>
                  <a:lnTo>
                    <a:pt x="228600" y="553453"/>
                  </a:lnTo>
                  <a:lnTo>
                    <a:pt x="240631" y="541421"/>
                  </a:lnTo>
                  <a:lnTo>
                    <a:pt x="252663" y="529389"/>
                  </a:lnTo>
                  <a:lnTo>
                    <a:pt x="276726" y="517358"/>
                  </a:lnTo>
                  <a:lnTo>
                    <a:pt x="288757" y="505326"/>
                  </a:lnTo>
                  <a:lnTo>
                    <a:pt x="300789" y="493295"/>
                  </a:lnTo>
                  <a:lnTo>
                    <a:pt x="312821" y="469231"/>
                  </a:lnTo>
                  <a:lnTo>
                    <a:pt x="324852" y="457200"/>
                  </a:lnTo>
                  <a:lnTo>
                    <a:pt x="336884" y="433137"/>
                  </a:lnTo>
                  <a:lnTo>
                    <a:pt x="348915" y="421105"/>
                  </a:lnTo>
                  <a:lnTo>
                    <a:pt x="360947" y="397042"/>
                  </a:lnTo>
                  <a:lnTo>
                    <a:pt x="372978" y="372979"/>
                  </a:lnTo>
                  <a:lnTo>
                    <a:pt x="385010" y="360947"/>
                  </a:lnTo>
                  <a:lnTo>
                    <a:pt x="397042" y="336884"/>
                  </a:lnTo>
                  <a:lnTo>
                    <a:pt x="409073" y="312821"/>
                  </a:lnTo>
                  <a:lnTo>
                    <a:pt x="409073" y="300789"/>
                  </a:lnTo>
                  <a:lnTo>
                    <a:pt x="421105" y="276726"/>
                  </a:lnTo>
                  <a:lnTo>
                    <a:pt x="433136" y="252663"/>
                  </a:lnTo>
                  <a:lnTo>
                    <a:pt x="433136" y="240631"/>
                  </a:lnTo>
                  <a:lnTo>
                    <a:pt x="421105" y="216568"/>
                  </a:lnTo>
                  <a:lnTo>
                    <a:pt x="421105" y="204537"/>
                  </a:lnTo>
                  <a:lnTo>
                    <a:pt x="409073" y="192505"/>
                  </a:lnTo>
                  <a:lnTo>
                    <a:pt x="409073" y="192505"/>
                  </a:lnTo>
                  <a:lnTo>
                    <a:pt x="397042" y="180473"/>
                  </a:lnTo>
                  <a:lnTo>
                    <a:pt x="397042" y="180473"/>
                  </a:lnTo>
                  <a:lnTo>
                    <a:pt x="372978" y="180473"/>
                  </a:lnTo>
                  <a:lnTo>
                    <a:pt x="348915" y="192505"/>
                  </a:lnTo>
                  <a:lnTo>
                    <a:pt x="324852" y="204537"/>
                  </a:lnTo>
                  <a:lnTo>
                    <a:pt x="312821" y="228600"/>
                  </a:lnTo>
                  <a:lnTo>
                    <a:pt x="288757" y="252663"/>
                  </a:lnTo>
                  <a:lnTo>
                    <a:pt x="276726" y="276726"/>
                  </a:lnTo>
                  <a:lnTo>
                    <a:pt x="240631" y="324853"/>
                  </a:lnTo>
                  <a:lnTo>
                    <a:pt x="228600" y="348915"/>
                  </a:lnTo>
                  <a:lnTo>
                    <a:pt x="228600" y="360947"/>
                  </a:lnTo>
                  <a:lnTo>
                    <a:pt x="228600" y="385010"/>
                  </a:lnTo>
                  <a:lnTo>
                    <a:pt x="228600" y="397042"/>
                  </a:lnTo>
                  <a:lnTo>
                    <a:pt x="228600" y="409073"/>
                  </a:lnTo>
                  <a:lnTo>
                    <a:pt x="228600" y="409073"/>
                  </a:lnTo>
                  <a:lnTo>
                    <a:pt x="240631" y="421105"/>
                  </a:lnTo>
                  <a:lnTo>
                    <a:pt x="240631" y="421105"/>
                  </a:lnTo>
                  <a:lnTo>
                    <a:pt x="252663" y="421105"/>
                  </a:lnTo>
                  <a:lnTo>
                    <a:pt x="264694" y="421105"/>
                  </a:lnTo>
                  <a:lnTo>
                    <a:pt x="288757" y="409073"/>
                  </a:lnTo>
                  <a:lnTo>
                    <a:pt x="300789" y="409073"/>
                  </a:lnTo>
                  <a:lnTo>
                    <a:pt x="312821" y="397042"/>
                  </a:lnTo>
                  <a:lnTo>
                    <a:pt x="324852" y="397042"/>
                  </a:lnTo>
                  <a:lnTo>
                    <a:pt x="336884" y="385010"/>
                  </a:lnTo>
                  <a:lnTo>
                    <a:pt x="348915" y="372979"/>
                  </a:lnTo>
                  <a:lnTo>
                    <a:pt x="360947" y="360947"/>
                  </a:lnTo>
                  <a:lnTo>
                    <a:pt x="372978" y="348915"/>
                  </a:lnTo>
                  <a:lnTo>
                    <a:pt x="397042" y="312821"/>
                  </a:lnTo>
                  <a:lnTo>
                    <a:pt x="409073" y="300789"/>
                  </a:lnTo>
                  <a:lnTo>
                    <a:pt x="421105" y="276726"/>
                  </a:lnTo>
                  <a:lnTo>
                    <a:pt x="433136" y="264695"/>
                  </a:lnTo>
                  <a:lnTo>
                    <a:pt x="445168" y="240631"/>
                  </a:lnTo>
                  <a:lnTo>
                    <a:pt x="445168" y="228600"/>
                  </a:lnTo>
                  <a:lnTo>
                    <a:pt x="457199" y="192505"/>
                  </a:lnTo>
                  <a:lnTo>
                    <a:pt x="469231" y="168442"/>
                  </a:lnTo>
                  <a:lnTo>
                    <a:pt x="469231" y="144379"/>
                  </a:lnTo>
                  <a:lnTo>
                    <a:pt x="469231" y="108284"/>
                  </a:lnTo>
                  <a:lnTo>
                    <a:pt x="469231" y="108284"/>
                  </a:lnTo>
                  <a:lnTo>
                    <a:pt x="469231" y="96253"/>
                  </a:lnTo>
                  <a:lnTo>
                    <a:pt x="469231" y="84221"/>
                  </a:lnTo>
                  <a:lnTo>
                    <a:pt x="457199" y="84221"/>
                  </a:lnTo>
                  <a:lnTo>
                    <a:pt x="457199" y="84221"/>
                  </a:lnTo>
                  <a:lnTo>
                    <a:pt x="445168" y="84221"/>
                  </a:lnTo>
                  <a:lnTo>
                    <a:pt x="433136" y="84221"/>
                  </a:lnTo>
                  <a:lnTo>
                    <a:pt x="433136" y="96253"/>
                  </a:lnTo>
                  <a:lnTo>
                    <a:pt x="409073" y="108284"/>
                  </a:lnTo>
                  <a:lnTo>
                    <a:pt x="385010" y="120315"/>
                  </a:lnTo>
                  <a:lnTo>
                    <a:pt x="372978" y="144379"/>
                  </a:lnTo>
                  <a:lnTo>
                    <a:pt x="360947" y="180473"/>
                  </a:lnTo>
                  <a:lnTo>
                    <a:pt x="348915" y="204537"/>
                  </a:lnTo>
                  <a:lnTo>
                    <a:pt x="336884" y="240631"/>
                  </a:lnTo>
                  <a:lnTo>
                    <a:pt x="324852" y="264695"/>
                  </a:lnTo>
                  <a:lnTo>
                    <a:pt x="324852" y="276726"/>
                  </a:lnTo>
                  <a:lnTo>
                    <a:pt x="324852" y="288758"/>
                  </a:lnTo>
                  <a:lnTo>
                    <a:pt x="336884" y="312821"/>
                  </a:lnTo>
                  <a:lnTo>
                    <a:pt x="336884" y="324853"/>
                  </a:lnTo>
                  <a:lnTo>
                    <a:pt x="348915" y="336884"/>
                  </a:lnTo>
                  <a:lnTo>
                    <a:pt x="360947" y="336884"/>
                  </a:lnTo>
                  <a:lnTo>
                    <a:pt x="385010" y="336884"/>
                  </a:lnTo>
                  <a:lnTo>
                    <a:pt x="397042" y="336884"/>
                  </a:lnTo>
                  <a:lnTo>
                    <a:pt x="409073" y="336884"/>
                  </a:lnTo>
                  <a:lnTo>
                    <a:pt x="421105" y="324853"/>
                  </a:lnTo>
                  <a:lnTo>
                    <a:pt x="433136" y="324853"/>
                  </a:lnTo>
                  <a:lnTo>
                    <a:pt x="445168" y="312821"/>
                  </a:lnTo>
                  <a:lnTo>
                    <a:pt x="457199" y="312821"/>
                  </a:lnTo>
                  <a:lnTo>
                    <a:pt x="481263" y="300789"/>
                  </a:lnTo>
                  <a:lnTo>
                    <a:pt x="493294" y="288758"/>
                  </a:lnTo>
                  <a:lnTo>
                    <a:pt x="505326" y="276726"/>
                  </a:lnTo>
                  <a:lnTo>
                    <a:pt x="517357" y="264695"/>
                  </a:lnTo>
                  <a:lnTo>
                    <a:pt x="529389" y="252663"/>
                  </a:lnTo>
                  <a:lnTo>
                    <a:pt x="541421" y="228600"/>
                  </a:lnTo>
                  <a:lnTo>
                    <a:pt x="565484" y="204537"/>
                  </a:lnTo>
                  <a:lnTo>
                    <a:pt x="589547" y="180473"/>
                  </a:lnTo>
                  <a:lnTo>
                    <a:pt x="601578" y="156410"/>
                  </a:lnTo>
                  <a:lnTo>
                    <a:pt x="601578" y="132347"/>
                  </a:lnTo>
                  <a:lnTo>
                    <a:pt x="613610" y="108284"/>
                  </a:lnTo>
                  <a:lnTo>
                    <a:pt x="613610" y="96253"/>
                  </a:lnTo>
                  <a:lnTo>
                    <a:pt x="613610" y="96253"/>
                  </a:lnTo>
                  <a:lnTo>
                    <a:pt x="613610" y="96253"/>
                  </a:lnTo>
                  <a:lnTo>
                    <a:pt x="613610" y="84221"/>
                  </a:lnTo>
                  <a:lnTo>
                    <a:pt x="613610" y="84221"/>
                  </a:lnTo>
                  <a:lnTo>
                    <a:pt x="601578" y="84221"/>
                  </a:lnTo>
                  <a:lnTo>
                    <a:pt x="601578" y="84221"/>
                  </a:lnTo>
                  <a:lnTo>
                    <a:pt x="589547" y="96253"/>
                  </a:lnTo>
                  <a:lnTo>
                    <a:pt x="565484" y="96253"/>
                  </a:lnTo>
                  <a:lnTo>
                    <a:pt x="553452" y="108284"/>
                  </a:lnTo>
                  <a:lnTo>
                    <a:pt x="529389" y="132347"/>
                  </a:lnTo>
                  <a:lnTo>
                    <a:pt x="517357" y="156410"/>
                  </a:lnTo>
                  <a:lnTo>
                    <a:pt x="505326" y="180473"/>
                  </a:lnTo>
                  <a:lnTo>
                    <a:pt x="493294" y="204537"/>
                  </a:lnTo>
                  <a:lnTo>
                    <a:pt x="493294" y="216568"/>
                  </a:lnTo>
                  <a:lnTo>
                    <a:pt x="493294" y="240631"/>
                  </a:lnTo>
                  <a:lnTo>
                    <a:pt x="493294" y="252663"/>
                  </a:lnTo>
                  <a:lnTo>
                    <a:pt x="505326" y="252663"/>
                  </a:lnTo>
                  <a:lnTo>
                    <a:pt x="505326" y="264695"/>
                  </a:lnTo>
                  <a:lnTo>
                    <a:pt x="517357" y="264695"/>
                  </a:lnTo>
                  <a:lnTo>
                    <a:pt x="529389" y="264695"/>
                  </a:lnTo>
                  <a:lnTo>
                    <a:pt x="541421" y="264695"/>
                  </a:lnTo>
                  <a:lnTo>
                    <a:pt x="565484" y="264695"/>
                  </a:lnTo>
                  <a:lnTo>
                    <a:pt x="577515" y="264695"/>
                  </a:lnTo>
                  <a:lnTo>
                    <a:pt x="589547" y="252663"/>
                  </a:lnTo>
                  <a:lnTo>
                    <a:pt x="601578" y="240631"/>
                  </a:lnTo>
                  <a:lnTo>
                    <a:pt x="613610" y="228600"/>
                  </a:lnTo>
                  <a:lnTo>
                    <a:pt x="625642" y="216568"/>
                  </a:lnTo>
                  <a:lnTo>
                    <a:pt x="637673" y="204537"/>
                  </a:lnTo>
                  <a:lnTo>
                    <a:pt x="661736" y="192505"/>
                  </a:lnTo>
                  <a:lnTo>
                    <a:pt x="673768" y="180473"/>
                  </a:lnTo>
                  <a:lnTo>
                    <a:pt x="673768" y="168442"/>
                  </a:lnTo>
                  <a:lnTo>
                    <a:pt x="685799" y="144379"/>
                  </a:lnTo>
                  <a:lnTo>
                    <a:pt x="709863" y="120315"/>
                  </a:lnTo>
                  <a:lnTo>
                    <a:pt x="721894" y="96253"/>
                  </a:lnTo>
                  <a:lnTo>
                    <a:pt x="745957" y="60158"/>
                  </a:lnTo>
                  <a:lnTo>
                    <a:pt x="757989" y="36095"/>
                  </a:lnTo>
                  <a:lnTo>
                    <a:pt x="757989" y="12031"/>
                  </a:lnTo>
                  <a:lnTo>
                    <a:pt x="757989" y="12031"/>
                  </a:lnTo>
                  <a:lnTo>
                    <a:pt x="757989" y="0"/>
                  </a:lnTo>
                  <a:lnTo>
                    <a:pt x="757989" y="0"/>
                  </a:lnTo>
                  <a:lnTo>
                    <a:pt x="757989" y="0"/>
                  </a:lnTo>
                  <a:lnTo>
                    <a:pt x="745957" y="0"/>
                  </a:lnTo>
                  <a:lnTo>
                    <a:pt x="745957" y="12031"/>
                  </a:lnTo>
                  <a:lnTo>
                    <a:pt x="709863" y="48126"/>
                  </a:lnTo>
                  <a:lnTo>
                    <a:pt x="685799" y="72189"/>
                  </a:lnTo>
                  <a:lnTo>
                    <a:pt x="673768" y="96253"/>
                  </a:lnTo>
                  <a:lnTo>
                    <a:pt x="661736" y="120315"/>
                  </a:lnTo>
                  <a:lnTo>
                    <a:pt x="637673" y="168442"/>
                  </a:lnTo>
                  <a:lnTo>
                    <a:pt x="625642" y="204537"/>
                  </a:lnTo>
                  <a:lnTo>
                    <a:pt x="613610" y="228600"/>
                  </a:lnTo>
                  <a:lnTo>
                    <a:pt x="613610" y="252663"/>
                  </a:lnTo>
                  <a:lnTo>
                    <a:pt x="613610" y="252663"/>
                  </a:lnTo>
                  <a:lnTo>
                    <a:pt x="613610" y="264695"/>
                  </a:lnTo>
                  <a:lnTo>
                    <a:pt x="613610" y="264695"/>
                  </a:lnTo>
                  <a:lnTo>
                    <a:pt x="613610" y="264695"/>
                  </a:lnTo>
                  <a:lnTo>
                    <a:pt x="625642" y="264695"/>
                  </a:lnTo>
                  <a:lnTo>
                    <a:pt x="637673" y="264695"/>
                  </a:lnTo>
                  <a:lnTo>
                    <a:pt x="649705" y="264695"/>
                  </a:lnTo>
                  <a:lnTo>
                    <a:pt x="661736" y="264695"/>
                  </a:lnTo>
                </a:path>
              </a:pathLst>
            </a:custGeom>
            <a:ln w="38100" cap="flat" cmpd="sng" algn="ctr">
              <a:solidFill>
                <a:srgbClr val="2100B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" name="SMARTInkAnnotation1"/>
            <p:cNvSpPr/>
            <p:nvPr/>
          </p:nvSpPr>
          <p:spPr>
            <a:xfrm>
              <a:off x="6641432" y="3573269"/>
              <a:ext cx="228600" cy="349137"/>
            </a:xfrm>
            <a:custGeom>
              <a:avLst/>
              <a:gdLst/>
              <a:ahLst/>
              <a:cxnLst/>
              <a:rect l="0" t="0" r="0" b="0"/>
              <a:pathLst>
                <a:path w="228601" h="348917">
                  <a:moveTo>
                    <a:pt x="204537" y="12032"/>
                  </a:moveTo>
                  <a:lnTo>
                    <a:pt x="192505" y="12032"/>
                  </a:lnTo>
                  <a:lnTo>
                    <a:pt x="192505" y="12032"/>
                  </a:lnTo>
                  <a:lnTo>
                    <a:pt x="192505" y="12032"/>
                  </a:lnTo>
                  <a:lnTo>
                    <a:pt x="192505" y="12032"/>
                  </a:lnTo>
                  <a:lnTo>
                    <a:pt x="180474" y="0"/>
                  </a:lnTo>
                  <a:lnTo>
                    <a:pt x="180474" y="0"/>
                  </a:lnTo>
                  <a:lnTo>
                    <a:pt x="180474" y="0"/>
                  </a:lnTo>
                  <a:lnTo>
                    <a:pt x="168442" y="0"/>
                  </a:lnTo>
                  <a:lnTo>
                    <a:pt x="156411" y="0"/>
                  </a:lnTo>
                  <a:lnTo>
                    <a:pt x="156411" y="0"/>
                  </a:lnTo>
                  <a:lnTo>
                    <a:pt x="144380" y="0"/>
                  </a:lnTo>
                  <a:lnTo>
                    <a:pt x="144380" y="0"/>
                  </a:lnTo>
                  <a:lnTo>
                    <a:pt x="144380" y="12032"/>
                  </a:lnTo>
                  <a:lnTo>
                    <a:pt x="132348" y="12032"/>
                  </a:lnTo>
                  <a:lnTo>
                    <a:pt x="84221" y="60158"/>
                  </a:lnTo>
                  <a:lnTo>
                    <a:pt x="72190" y="72189"/>
                  </a:lnTo>
                  <a:lnTo>
                    <a:pt x="72190" y="84221"/>
                  </a:lnTo>
                  <a:lnTo>
                    <a:pt x="60158" y="84221"/>
                  </a:lnTo>
                  <a:lnTo>
                    <a:pt x="60158" y="96252"/>
                  </a:lnTo>
                  <a:lnTo>
                    <a:pt x="60158" y="96252"/>
                  </a:lnTo>
                  <a:lnTo>
                    <a:pt x="48127" y="108284"/>
                  </a:lnTo>
                  <a:lnTo>
                    <a:pt x="48127" y="120316"/>
                  </a:lnTo>
                  <a:lnTo>
                    <a:pt x="48127" y="132347"/>
                  </a:lnTo>
                  <a:lnTo>
                    <a:pt x="36096" y="144379"/>
                  </a:lnTo>
                  <a:lnTo>
                    <a:pt x="36096" y="144379"/>
                  </a:lnTo>
                  <a:lnTo>
                    <a:pt x="36096" y="156410"/>
                  </a:lnTo>
                  <a:lnTo>
                    <a:pt x="36096" y="156410"/>
                  </a:lnTo>
                  <a:lnTo>
                    <a:pt x="24064" y="168442"/>
                  </a:lnTo>
                  <a:lnTo>
                    <a:pt x="24064" y="180474"/>
                  </a:lnTo>
                  <a:lnTo>
                    <a:pt x="24064" y="192505"/>
                  </a:lnTo>
                  <a:lnTo>
                    <a:pt x="12032" y="204537"/>
                  </a:lnTo>
                  <a:lnTo>
                    <a:pt x="12032" y="216568"/>
                  </a:lnTo>
                  <a:lnTo>
                    <a:pt x="12032" y="216568"/>
                  </a:lnTo>
                  <a:lnTo>
                    <a:pt x="12032" y="228600"/>
                  </a:lnTo>
                  <a:lnTo>
                    <a:pt x="12032" y="228600"/>
                  </a:lnTo>
                  <a:lnTo>
                    <a:pt x="12032" y="240632"/>
                  </a:lnTo>
                  <a:lnTo>
                    <a:pt x="12032" y="240632"/>
                  </a:lnTo>
                  <a:lnTo>
                    <a:pt x="12032" y="252663"/>
                  </a:lnTo>
                  <a:lnTo>
                    <a:pt x="12032" y="252663"/>
                  </a:lnTo>
                  <a:lnTo>
                    <a:pt x="0" y="264694"/>
                  </a:lnTo>
                  <a:lnTo>
                    <a:pt x="0" y="276726"/>
                  </a:lnTo>
                  <a:lnTo>
                    <a:pt x="0" y="276726"/>
                  </a:lnTo>
                  <a:lnTo>
                    <a:pt x="0" y="288758"/>
                  </a:lnTo>
                  <a:lnTo>
                    <a:pt x="0" y="288758"/>
                  </a:lnTo>
                  <a:lnTo>
                    <a:pt x="12032" y="300789"/>
                  </a:lnTo>
                  <a:lnTo>
                    <a:pt x="12032" y="312821"/>
                  </a:lnTo>
                  <a:lnTo>
                    <a:pt x="12032" y="324852"/>
                  </a:lnTo>
                  <a:lnTo>
                    <a:pt x="12032" y="324852"/>
                  </a:lnTo>
                  <a:lnTo>
                    <a:pt x="12032" y="336884"/>
                  </a:lnTo>
                  <a:lnTo>
                    <a:pt x="24064" y="336884"/>
                  </a:lnTo>
                  <a:lnTo>
                    <a:pt x="24064" y="336884"/>
                  </a:lnTo>
                  <a:lnTo>
                    <a:pt x="24064" y="336884"/>
                  </a:lnTo>
                  <a:lnTo>
                    <a:pt x="36096" y="348916"/>
                  </a:lnTo>
                  <a:lnTo>
                    <a:pt x="36096" y="348916"/>
                  </a:lnTo>
                  <a:lnTo>
                    <a:pt x="36096" y="348916"/>
                  </a:lnTo>
                  <a:lnTo>
                    <a:pt x="48127" y="348916"/>
                  </a:lnTo>
                  <a:lnTo>
                    <a:pt x="48127" y="348916"/>
                  </a:lnTo>
                  <a:lnTo>
                    <a:pt x="48127" y="336884"/>
                  </a:lnTo>
                  <a:lnTo>
                    <a:pt x="60158" y="336884"/>
                  </a:lnTo>
                  <a:lnTo>
                    <a:pt x="60158" y="336884"/>
                  </a:lnTo>
                  <a:lnTo>
                    <a:pt x="72190" y="336884"/>
                  </a:lnTo>
                  <a:lnTo>
                    <a:pt x="72190" y="336884"/>
                  </a:lnTo>
                  <a:lnTo>
                    <a:pt x="84221" y="336884"/>
                  </a:lnTo>
                  <a:lnTo>
                    <a:pt x="84221" y="336884"/>
                  </a:lnTo>
                  <a:lnTo>
                    <a:pt x="96253" y="324852"/>
                  </a:lnTo>
                  <a:lnTo>
                    <a:pt x="108285" y="324852"/>
                  </a:lnTo>
                  <a:lnTo>
                    <a:pt x="108285" y="324852"/>
                  </a:lnTo>
                  <a:lnTo>
                    <a:pt x="120316" y="312821"/>
                  </a:lnTo>
                  <a:lnTo>
                    <a:pt x="120316" y="312821"/>
                  </a:lnTo>
                  <a:lnTo>
                    <a:pt x="120316" y="300789"/>
                  </a:lnTo>
                  <a:lnTo>
                    <a:pt x="132348" y="300789"/>
                  </a:lnTo>
                  <a:lnTo>
                    <a:pt x="144380" y="288758"/>
                  </a:lnTo>
                  <a:lnTo>
                    <a:pt x="144380" y="288758"/>
                  </a:lnTo>
                  <a:lnTo>
                    <a:pt x="156411" y="288758"/>
                  </a:lnTo>
                  <a:lnTo>
                    <a:pt x="156411" y="276726"/>
                  </a:lnTo>
                  <a:lnTo>
                    <a:pt x="168442" y="276726"/>
                  </a:lnTo>
                  <a:lnTo>
                    <a:pt x="168442" y="276726"/>
                  </a:lnTo>
                  <a:lnTo>
                    <a:pt x="180474" y="264694"/>
                  </a:lnTo>
                  <a:lnTo>
                    <a:pt x="180474" y="252663"/>
                  </a:lnTo>
                  <a:lnTo>
                    <a:pt x="192505" y="252663"/>
                  </a:lnTo>
                  <a:lnTo>
                    <a:pt x="192505" y="240632"/>
                  </a:lnTo>
                  <a:lnTo>
                    <a:pt x="204537" y="240632"/>
                  </a:lnTo>
                  <a:lnTo>
                    <a:pt x="204537" y="228600"/>
                  </a:lnTo>
                  <a:lnTo>
                    <a:pt x="204537" y="216568"/>
                  </a:lnTo>
                  <a:lnTo>
                    <a:pt x="216569" y="216568"/>
                  </a:lnTo>
                  <a:lnTo>
                    <a:pt x="228600" y="192505"/>
                  </a:lnTo>
                  <a:lnTo>
                    <a:pt x="228600" y="180474"/>
                  </a:lnTo>
                  <a:lnTo>
                    <a:pt x="228600" y="180474"/>
                  </a:lnTo>
                  <a:lnTo>
                    <a:pt x="228600" y="168442"/>
                  </a:lnTo>
                  <a:lnTo>
                    <a:pt x="228600" y="156410"/>
                  </a:lnTo>
                  <a:lnTo>
                    <a:pt x="228600" y="144379"/>
                  </a:lnTo>
                  <a:lnTo>
                    <a:pt x="228600" y="96252"/>
                  </a:lnTo>
                  <a:lnTo>
                    <a:pt x="228600" y="96252"/>
                  </a:lnTo>
                  <a:lnTo>
                    <a:pt x="228600" y="84221"/>
                  </a:lnTo>
                  <a:lnTo>
                    <a:pt x="216569" y="72189"/>
                  </a:lnTo>
                  <a:lnTo>
                    <a:pt x="216569" y="60158"/>
                  </a:lnTo>
                  <a:lnTo>
                    <a:pt x="204537" y="60158"/>
                  </a:lnTo>
                  <a:lnTo>
                    <a:pt x="204537" y="48126"/>
                  </a:lnTo>
                  <a:lnTo>
                    <a:pt x="204537" y="48126"/>
                  </a:lnTo>
                  <a:lnTo>
                    <a:pt x="192505" y="48126"/>
                  </a:lnTo>
                  <a:lnTo>
                    <a:pt x="192505" y="48126"/>
                  </a:lnTo>
                  <a:lnTo>
                    <a:pt x="180474" y="36094"/>
                  </a:lnTo>
                  <a:lnTo>
                    <a:pt x="180474" y="36094"/>
                  </a:lnTo>
                  <a:lnTo>
                    <a:pt x="180474" y="36094"/>
                  </a:lnTo>
                  <a:lnTo>
                    <a:pt x="168442" y="36094"/>
                  </a:lnTo>
                  <a:lnTo>
                    <a:pt x="168442" y="36094"/>
                  </a:lnTo>
                  <a:lnTo>
                    <a:pt x="156411" y="36094"/>
                  </a:lnTo>
                  <a:lnTo>
                    <a:pt x="156411" y="36094"/>
                  </a:lnTo>
                  <a:lnTo>
                    <a:pt x="144380" y="36094"/>
                  </a:lnTo>
                  <a:lnTo>
                    <a:pt x="144380" y="36094"/>
                  </a:lnTo>
                  <a:lnTo>
                    <a:pt x="144380" y="36094"/>
                  </a:lnTo>
                  <a:lnTo>
                    <a:pt x="120316" y="48126"/>
                  </a:lnTo>
                  <a:lnTo>
                    <a:pt x="108285" y="48126"/>
                  </a:lnTo>
                  <a:lnTo>
                    <a:pt x="108285" y="60158"/>
                  </a:lnTo>
                  <a:lnTo>
                    <a:pt x="96253" y="60158"/>
                  </a:lnTo>
                  <a:lnTo>
                    <a:pt x="96253" y="60158"/>
                  </a:lnTo>
                  <a:lnTo>
                    <a:pt x="84221" y="72189"/>
                  </a:lnTo>
                  <a:lnTo>
                    <a:pt x="84221" y="72189"/>
                  </a:lnTo>
                  <a:lnTo>
                    <a:pt x="72190" y="96252"/>
                  </a:lnTo>
                  <a:lnTo>
                    <a:pt x="72190" y="108284"/>
                  </a:lnTo>
                  <a:lnTo>
                    <a:pt x="72190" y="108284"/>
                  </a:lnTo>
                  <a:lnTo>
                    <a:pt x="60158" y="132347"/>
                  </a:lnTo>
                  <a:lnTo>
                    <a:pt x="60158" y="144379"/>
                  </a:lnTo>
                  <a:lnTo>
                    <a:pt x="60158" y="156410"/>
                  </a:lnTo>
                  <a:lnTo>
                    <a:pt x="60158" y="156410"/>
                  </a:lnTo>
                  <a:lnTo>
                    <a:pt x="48127" y="168442"/>
                  </a:lnTo>
                  <a:lnTo>
                    <a:pt x="48127" y="180474"/>
                  </a:lnTo>
                  <a:lnTo>
                    <a:pt x="48127" y="180474"/>
                  </a:lnTo>
                  <a:lnTo>
                    <a:pt x="48127" y="204537"/>
                  </a:lnTo>
                  <a:lnTo>
                    <a:pt x="48127" y="216568"/>
                  </a:lnTo>
                  <a:lnTo>
                    <a:pt x="48127" y="216568"/>
                  </a:lnTo>
                  <a:lnTo>
                    <a:pt x="60158" y="228600"/>
                  </a:lnTo>
                  <a:lnTo>
                    <a:pt x="60158" y="228600"/>
                  </a:lnTo>
                  <a:lnTo>
                    <a:pt x="60158" y="240632"/>
                  </a:lnTo>
                  <a:lnTo>
                    <a:pt x="60158" y="240632"/>
                  </a:lnTo>
                  <a:lnTo>
                    <a:pt x="60158" y="252663"/>
                  </a:lnTo>
                  <a:lnTo>
                    <a:pt x="72190" y="264694"/>
                  </a:lnTo>
                  <a:lnTo>
                    <a:pt x="72190" y="276726"/>
                  </a:lnTo>
                  <a:lnTo>
                    <a:pt x="84221" y="276726"/>
                  </a:lnTo>
                  <a:lnTo>
                    <a:pt x="84221" y="288758"/>
                  </a:lnTo>
                  <a:lnTo>
                    <a:pt x="84221" y="288758"/>
                  </a:lnTo>
                  <a:lnTo>
                    <a:pt x="84221" y="288758"/>
                  </a:lnTo>
                  <a:lnTo>
                    <a:pt x="96253" y="288758"/>
                  </a:lnTo>
                  <a:lnTo>
                    <a:pt x="96253" y="288758"/>
                  </a:lnTo>
                  <a:lnTo>
                    <a:pt x="108285" y="288758"/>
                  </a:lnTo>
                  <a:lnTo>
                    <a:pt x="108285" y="288758"/>
                  </a:lnTo>
                  <a:lnTo>
                    <a:pt x="108285" y="288758"/>
                  </a:lnTo>
                  <a:lnTo>
                    <a:pt x="120316" y="288758"/>
                  </a:lnTo>
                  <a:lnTo>
                    <a:pt x="120316" y="288758"/>
                  </a:lnTo>
                  <a:lnTo>
                    <a:pt x="132348" y="288758"/>
                  </a:lnTo>
                  <a:lnTo>
                    <a:pt x="144380" y="276726"/>
                  </a:lnTo>
                  <a:lnTo>
                    <a:pt x="144380" y="276726"/>
                  </a:lnTo>
                  <a:lnTo>
                    <a:pt x="156411" y="276726"/>
                  </a:lnTo>
                  <a:lnTo>
                    <a:pt x="156411" y="264694"/>
                  </a:lnTo>
                  <a:lnTo>
                    <a:pt x="168442" y="252663"/>
                  </a:lnTo>
                  <a:lnTo>
                    <a:pt x="168442" y="252663"/>
                  </a:lnTo>
                  <a:lnTo>
                    <a:pt x="180474" y="240632"/>
                  </a:lnTo>
                  <a:lnTo>
                    <a:pt x="180474" y="240632"/>
                  </a:lnTo>
                  <a:lnTo>
                    <a:pt x="180474" y="228600"/>
                  </a:lnTo>
                  <a:lnTo>
                    <a:pt x="192505" y="216568"/>
                  </a:lnTo>
                  <a:lnTo>
                    <a:pt x="192505" y="216568"/>
                  </a:lnTo>
                  <a:lnTo>
                    <a:pt x="192505" y="204537"/>
                  </a:lnTo>
                  <a:lnTo>
                    <a:pt x="204537" y="204537"/>
                  </a:lnTo>
                  <a:lnTo>
                    <a:pt x="204537" y="192505"/>
                  </a:lnTo>
                  <a:lnTo>
                    <a:pt x="204537" y="192505"/>
                  </a:lnTo>
                  <a:lnTo>
                    <a:pt x="204537" y="180474"/>
                  </a:lnTo>
                  <a:lnTo>
                    <a:pt x="204537" y="168442"/>
                  </a:lnTo>
                  <a:lnTo>
                    <a:pt x="204537" y="168442"/>
                  </a:lnTo>
                  <a:lnTo>
                    <a:pt x="204537" y="156410"/>
                  </a:lnTo>
                  <a:lnTo>
                    <a:pt x="204537" y="144379"/>
                  </a:lnTo>
                  <a:lnTo>
                    <a:pt x="204537" y="120316"/>
                  </a:lnTo>
                  <a:lnTo>
                    <a:pt x="204537" y="108284"/>
                  </a:lnTo>
                  <a:lnTo>
                    <a:pt x="204537" y="108284"/>
                  </a:lnTo>
                  <a:lnTo>
                    <a:pt x="204537" y="96252"/>
                  </a:lnTo>
                  <a:lnTo>
                    <a:pt x="204537" y="84221"/>
                  </a:lnTo>
                  <a:lnTo>
                    <a:pt x="204537" y="84221"/>
                  </a:lnTo>
                  <a:lnTo>
                    <a:pt x="192505" y="72189"/>
                  </a:lnTo>
                  <a:lnTo>
                    <a:pt x="192505" y="72189"/>
                  </a:lnTo>
                  <a:lnTo>
                    <a:pt x="192505" y="60158"/>
                  </a:lnTo>
                  <a:lnTo>
                    <a:pt x="180474" y="60158"/>
                  </a:lnTo>
                  <a:lnTo>
                    <a:pt x="180474" y="60158"/>
                  </a:lnTo>
                  <a:lnTo>
                    <a:pt x="168442" y="60158"/>
                  </a:lnTo>
                  <a:lnTo>
                    <a:pt x="168442" y="48126"/>
                  </a:lnTo>
                  <a:lnTo>
                    <a:pt x="156411" y="48126"/>
                  </a:lnTo>
                  <a:lnTo>
                    <a:pt x="156411" y="48126"/>
                  </a:lnTo>
                  <a:lnTo>
                    <a:pt x="156411" y="48126"/>
                  </a:lnTo>
                  <a:lnTo>
                    <a:pt x="144380" y="48126"/>
                  </a:lnTo>
                  <a:lnTo>
                    <a:pt x="144380" y="60158"/>
                  </a:lnTo>
                  <a:lnTo>
                    <a:pt x="144380" y="60158"/>
                  </a:lnTo>
                  <a:lnTo>
                    <a:pt x="132348" y="60158"/>
                  </a:lnTo>
                  <a:lnTo>
                    <a:pt x="132348" y="60158"/>
                  </a:lnTo>
                  <a:lnTo>
                    <a:pt x="120316" y="72189"/>
                  </a:lnTo>
                  <a:lnTo>
                    <a:pt x="108285" y="72189"/>
                  </a:lnTo>
                  <a:lnTo>
                    <a:pt x="108285" y="72189"/>
                  </a:lnTo>
                  <a:lnTo>
                    <a:pt x="96253" y="84221"/>
                  </a:lnTo>
                  <a:lnTo>
                    <a:pt x="96253" y="84221"/>
                  </a:lnTo>
                  <a:lnTo>
                    <a:pt x="84221" y="96252"/>
                  </a:lnTo>
                  <a:lnTo>
                    <a:pt x="84221" y="96252"/>
                  </a:lnTo>
                  <a:lnTo>
                    <a:pt x="84221" y="108284"/>
                  </a:lnTo>
                  <a:lnTo>
                    <a:pt x="72190" y="108284"/>
                  </a:lnTo>
                  <a:lnTo>
                    <a:pt x="72190" y="120316"/>
                  </a:lnTo>
                  <a:lnTo>
                    <a:pt x="60158" y="132347"/>
                  </a:lnTo>
                  <a:lnTo>
                    <a:pt x="60158" y="144379"/>
                  </a:lnTo>
                  <a:lnTo>
                    <a:pt x="48127" y="156410"/>
                  </a:lnTo>
                  <a:lnTo>
                    <a:pt x="48127" y="168442"/>
                  </a:lnTo>
                  <a:lnTo>
                    <a:pt x="36096" y="180474"/>
                  </a:lnTo>
                  <a:lnTo>
                    <a:pt x="36096" y="192505"/>
                  </a:lnTo>
                  <a:lnTo>
                    <a:pt x="36096" y="192505"/>
                  </a:lnTo>
                  <a:lnTo>
                    <a:pt x="36096" y="204537"/>
                  </a:lnTo>
                  <a:lnTo>
                    <a:pt x="36096" y="216568"/>
                  </a:lnTo>
                  <a:lnTo>
                    <a:pt x="36096" y="216568"/>
                  </a:lnTo>
                  <a:lnTo>
                    <a:pt x="36096" y="228600"/>
                  </a:lnTo>
                  <a:lnTo>
                    <a:pt x="36096" y="228600"/>
                  </a:lnTo>
                  <a:lnTo>
                    <a:pt x="36096" y="240632"/>
                  </a:lnTo>
                  <a:lnTo>
                    <a:pt x="36096" y="240632"/>
                  </a:lnTo>
                  <a:lnTo>
                    <a:pt x="36096" y="252663"/>
                  </a:lnTo>
                  <a:lnTo>
                    <a:pt x="48127" y="264694"/>
                  </a:lnTo>
                  <a:lnTo>
                    <a:pt x="48127" y="264694"/>
                  </a:lnTo>
                  <a:lnTo>
                    <a:pt x="48127" y="264694"/>
                  </a:lnTo>
                  <a:lnTo>
                    <a:pt x="60158" y="264694"/>
                  </a:lnTo>
                  <a:lnTo>
                    <a:pt x="60158" y="264694"/>
                  </a:lnTo>
                  <a:lnTo>
                    <a:pt x="72190" y="264694"/>
                  </a:lnTo>
                  <a:lnTo>
                    <a:pt x="72190" y="264694"/>
                  </a:lnTo>
                  <a:lnTo>
                    <a:pt x="72190" y="264694"/>
                  </a:lnTo>
                  <a:lnTo>
                    <a:pt x="84221" y="264694"/>
                  </a:lnTo>
                  <a:lnTo>
                    <a:pt x="84221" y="264694"/>
                  </a:lnTo>
                  <a:lnTo>
                    <a:pt x="84221" y="264694"/>
                  </a:lnTo>
                  <a:lnTo>
                    <a:pt x="84221" y="252663"/>
                  </a:lnTo>
                  <a:lnTo>
                    <a:pt x="96253" y="252663"/>
                  </a:lnTo>
                  <a:lnTo>
                    <a:pt x="96253" y="252663"/>
                  </a:lnTo>
                  <a:lnTo>
                    <a:pt x="108285" y="252663"/>
                  </a:lnTo>
                  <a:lnTo>
                    <a:pt x="108285" y="240632"/>
                  </a:lnTo>
                  <a:lnTo>
                    <a:pt x="96253" y="240632"/>
                  </a:lnTo>
                </a:path>
              </a:pathLst>
            </a:custGeom>
            <a:ln w="38100" cap="flat" cmpd="sng" algn="ctr">
              <a:solidFill>
                <a:srgbClr val="2100B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7239000" cy="484663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en-US" sz="3200" dirty="0" smtClean="0"/>
              <a:t>Objective</a:t>
            </a:r>
          </a:p>
          <a:p>
            <a:pPr>
              <a:defRPr/>
            </a:pPr>
            <a:r>
              <a:rPr lang="en-US" sz="3200" dirty="0" smtClean="0"/>
              <a:t>Label common parts of an animal cell and describe their functions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3200" dirty="0" smtClean="0"/>
              <a:t>Warm-Up</a:t>
            </a:r>
          </a:p>
          <a:p>
            <a:pPr>
              <a:defRPr/>
            </a:pPr>
            <a:r>
              <a:rPr lang="en-US" sz="3200" dirty="0" smtClean="0"/>
              <a:t>What is the major difference between a eukaryotic cell and a prokaryotic cell?</a:t>
            </a:r>
          </a:p>
          <a:p>
            <a:pPr>
              <a:defRPr/>
            </a:pPr>
            <a:r>
              <a:rPr lang="en-US" sz="3200" dirty="0" smtClean="0"/>
              <a:t>Part II: Cell Organelle.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Typical Prokaryotic Cell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33400" y="2286000"/>
            <a:ext cx="6172200" cy="3200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762000" y="2514600"/>
            <a:ext cx="5715000" cy="274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2152650" y="3113088"/>
            <a:ext cx="2619375" cy="1347787"/>
          </a:xfrm>
          <a:custGeom>
            <a:avLst/>
            <a:gdLst>
              <a:gd name="T0" fmla="*/ 2147483647 w 1650"/>
              <a:gd name="T1" fmla="*/ 2147483647 h 849"/>
              <a:gd name="T2" fmla="*/ 2147483647 w 1650"/>
              <a:gd name="T3" fmla="*/ 2147483647 h 849"/>
              <a:gd name="T4" fmla="*/ 2147483647 w 1650"/>
              <a:gd name="T5" fmla="*/ 2147483647 h 849"/>
              <a:gd name="T6" fmla="*/ 2147483647 w 1650"/>
              <a:gd name="T7" fmla="*/ 2147483647 h 849"/>
              <a:gd name="T8" fmla="*/ 2147483647 w 1650"/>
              <a:gd name="T9" fmla="*/ 2147483647 h 849"/>
              <a:gd name="T10" fmla="*/ 2147483647 w 1650"/>
              <a:gd name="T11" fmla="*/ 2147483647 h 849"/>
              <a:gd name="T12" fmla="*/ 2147483647 w 1650"/>
              <a:gd name="T13" fmla="*/ 2147483647 h 849"/>
              <a:gd name="T14" fmla="*/ 2147483647 w 1650"/>
              <a:gd name="T15" fmla="*/ 2147483647 h 849"/>
              <a:gd name="T16" fmla="*/ 2147483647 w 1650"/>
              <a:gd name="T17" fmla="*/ 2147483647 h 849"/>
              <a:gd name="T18" fmla="*/ 2147483647 w 1650"/>
              <a:gd name="T19" fmla="*/ 2147483647 h 849"/>
              <a:gd name="T20" fmla="*/ 2147483647 w 1650"/>
              <a:gd name="T21" fmla="*/ 2147483647 h 849"/>
              <a:gd name="T22" fmla="*/ 2147483647 w 1650"/>
              <a:gd name="T23" fmla="*/ 2147483647 h 849"/>
              <a:gd name="T24" fmla="*/ 2147483647 w 1650"/>
              <a:gd name="T25" fmla="*/ 2147483647 h 849"/>
              <a:gd name="T26" fmla="*/ 2147483647 w 1650"/>
              <a:gd name="T27" fmla="*/ 2147483647 h 849"/>
              <a:gd name="T28" fmla="*/ 2147483647 w 1650"/>
              <a:gd name="T29" fmla="*/ 2147483647 h 849"/>
              <a:gd name="T30" fmla="*/ 2147483647 w 1650"/>
              <a:gd name="T31" fmla="*/ 2147483647 h 849"/>
              <a:gd name="T32" fmla="*/ 2147483647 w 1650"/>
              <a:gd name="T33" fmla="*/ 2147483647 h 849"/>
              <a:gd name="T34" fmla="*/ 2147483647 w 1650"/>
              <a:gd name="T35" fmla="*/ 2147483647 h 849"/>
              <a:gd name="T36" fmla="*/ 2147483647 w 1650"/>
              <a:gd name="T37" fmla="*/ 2147483647 h 849"/>
              <a:gd name="T38" fmla="*/ 2147483647 w 1650"/>
              <a:gd name="T39" fmla="*/ 2147483647 h 849"/>
              <a:gd name="T40" fmla="*/ 2147483647 w 1650"/>
              <a:gd name="T41" fmla="*/ 2147483647 h 849"/>
              <a:gd name="T42" fmla="*/ 2147483647 w 1650"/>
              <a:gd name="T43" fmla="*/ 2147483647 h 849"/>
              <a:gd name="T44" fmla="*/ 2147483647 w 1650"/>
              <a:gd name="T45" fmla="*/ 2147483647 h 849"/>
              <a:gd name="T46" fmla="*/ 2147483647 w 1650"/>
              <a:gd name="T47" fmla="*/ 2147483647 h 849"/>
              <a:gd name="T48" fmla="*/ 2147483647 w 1650"/>
              <a:gd name="T49" fmla="*/ 2147483647 h 849"/>
              <a:gd name="T50" fmla="*/ 2147483647 w 1650"/>
              <a:gd name="T51" fmla="*/ 2147483647 h 849"/>
              <a:gd name="T52" fmla="*/ 2147483647 w 1650"/>
              <a:gd name="T53" fmla="*/ 2147483647 h 849"/>
              <a:gd name="T54" fmla="*/ 2147483647 w 1650"/>
              <a:gd name="T55" fmla="*/ 2147483647 h 849"/>
              <a:gd name="T56" fmla="*/ 2147483647 w 1650"/>
              <a:gd name="T57" fmla="*/ 2147483647 h 849"/>
              <a:gd name="T58" fmla="*/ 2147483647 w 1650"/>
              <a:gd name="T59" fmla="*/ 2147483647 h 849"/>
              <a:gd name="T60" fmla="*/ 2147483647 w 1650"/>
              <a:gd name="T61" fmla="*/ 2147483647 h 849"/>
              <a:gd name="T62" fmla="*/ 2147483647 w 1650"/>
              <a:gd name="T63" fmla="*/ 2147483647 h 849"/>
              <a:gd name="T64" fmla="*/ 2147483647 w 1650"/>
              <a:gd name="T65" fmla="*/ 2147483647 h 849"/>
              <a:gd name="T66" fmla="*/ 2147483647 w 1650"/>
              <a:gd name="T67" fmla="*/ 2147483647 h 849"/>
              <a:gd name="T68" fmla="*/ 2147483647 w 1650"/>
              <a:gd name="T69" fmla="*/ 2147483647 h 849"/>
              <a:gd name="T70" fmla="*/ 2147483647 w 1650"/>
              <a:gd name="T71" fmla="*/ 2147483647 h 849"/>
              <a:gd name="T72" fmla="*/ 2147483647 w 1650"/>
              <a:gd name="T73" fmla="*/ 2147483647 h 849"/>
              <a:gd name="T74" fmla="*/ 2147483647 w 1650"/>
              <a:gd name="T75" fmla="*/ 2147483647 h 849"/>
              <a:gd name="T76" fmla="*/ 2147483647 w 1650"/>
              <a:gd name="T77" fmla="*/ 2147483647 h 849"/>
              <a:gd name="T78" fmla="*/ 2147483647 w 1650"/>
              <a:gd name="T79" fmla="*/ 2147483647 h 849"/>
              <a:gd name="T80" fmla="*/ 2147483647 w 1650"/>
              <a:gd name="T81" fmla="*/ 2147483647 h 849"/>
              <a:gd name="T82" fmla="*/ 2147483647 w 1650"/>
              <a:gd name="T83" fmla="*/ 2147483647 h 849"/>
              <a:gd name="T84" fmla="*/ 2147483647 w 1650"/>
              <a:gd name="T85" fmla="*/ 2147483647 h 849"/>
              <a:gd name="T86" fmla="*/ 2147483647 w 1650"/>
              <a:gd name="T87" fmla="*/ 2147483647 h 849"/>
              <a:gd name="T88" fmla="*/ 2147483647 w 1650"/>
              <a:gd name="T89" fmla="*/ 2147483647 h 849"/>
              <a:gd name="T90" fmla="*/ 2147483647 w 1650"/>
              <a:gd name="T91" fmla="*/ 2147483647 h 849"/>
              <a:gd name="T92" fmla="*/ 2147483647 w 1650"/>
              <a:gd name="T93" fmla="*/ 2147483647 h 849"/>
              <a:gd name="T94" fmla="*/ 2147483647 w 1650"/>
              <a:gd name="T95" fmla="*/ 2147483647 h 849"/>
              <a:gd name="T96" fmla="*/ 2147483647 w 1650"/>
              <a:gd name="T97" fmla="*/ 2147483647 h 849"/>
              <a:gd name="T98" fmla="*/ 2147483647 w 1650"/>
              <a:gd name="T99" fmla="*/ 2147483647 h 849"/>
              <a:gd name="T100" fmla="*/ 2147483647 w 1650"/>
              <a:gd name="T101" fmla="*/ 2147483647 h 849"/>
              <a:gd name="T102" fmla="*/ 2147483647 w 1650"/>
              <a:gd name="T103" fmla="*/ 2147483647 h 849"/>
              <a:gd name="T104" fmla="*/ 2147483647 w 1650"/>
              <a:gd name="T105" fmla="*/ 2147483647 h 849"/>
              <a:gd name="T106" fmla="*/ 2147483647 w 1650"/>
              <a:gd name="T107" fmla="*/ 2147483647 h 849"/>
              <a:gd name="T108" fmla="*/ 2147483647 w 1650"/>
              <a:gd name="T109" fmla="*/ 2147483647 h 849"/>
              <a:gd name="T110" fmla="*/ 2147483647 w 1650"/>
              <a:gd name="T111" fmla="*/ 2147483647 h 849"/>
              <a:gd name="T112" fmla="*/ 2147483647 w 1650"/>
              <a:gd name="T113" fmla="*/ 2147483647 h 849"/>
              <a:gd name="T114" fmla="*/ 2147483647 w 1650"/>
              <a:gd name="T115" fmla="*/ 2147483647 h 849"/>
              <a:gd name="T116" fmla="*/ 2147483647 w 1650"/>
              <a:gd name="T117" fmla="*/ 2147483647 h 849"/>
              <a:gd name="T118" fmla="*/ 2147483647 w 1650"/>
              <a:gd name="T119" fmla="*/ 2147483647 h 849"/>
              <a:gd name="T120" fmla="*/ 2147483647 w 1650"/>
              <a:gd name="T121" fmla="*/ 2147483647 h 849"/>
              <a:gd name="T122" fmla="*/ 2147483647 w 1650"/>
              <a:gd name="T123" fmla="*/ 2147483647 h 8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50"/>
              <a:gd name="T187" fmla="*/ 0 h 849"/>
              <a:gd name="T188" fmla="*/ 1650 w 1650"/>
              <a:gd name="T189" fmla="*/ 849 h 8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50" h="849">
                <a:moveTo>
                  <a:pt x="779" y="835"/>
                </a:moveTo>
                <a:cubicBezTo>
                  <a:pt x="762" y="678"/>
                  <a:pt x="785" y="676"/>
                  <a:pt x="653" y="610"/>
                </a:cubicBezTo>
                <a:cubicBezTo>
                  <a:pt x="611" y="615"/>
                  <a:pt x="566" y="607"/>
                  <a:pt x="527" y="624"/>
                </a:cubicBezTo>
                <a:cubicBezTo>
                  <a:pt x="445" y="659"/>
                  <a:pt x="474" y="690"/>
                  <a:pt x="428" y="736"/>
                </a:cubicBezTo>
                <a:cubicBezTo>
                  <a:pt x="416" y="748"/>
                  <a:pt x="400" y="755"/>
                  <a:pt x="386" y="764"/>
                </a:cubicBezTo>
                <a:cubicBezTo>
                  <a:pt x="365" y="828"/>
                  <a:pt x="350" y="828"/>
                  <a:pt x="288" y="849"/>
                </a:cubicBezTo>
                <a:cubicBezTo>
                  <a:pt x="269" y="844"/>
                  <a:pt x="247" y="847"/>
                  <a:pt x="232" y="835"/>
                </a:cubicBezTo>
                <a:cubicBezTo>
                  <a:pt x="216" y="822"/>
                  <a:pt x="216" y="795"/>
                  <a:pt x="203" y="779"/>
                </a:cubicBezTo>
                <a:cubicBezTo>
                  <a:pt x="192" y="766"/>
                  <a:pt x="175" y="760"/>
                  <a:pt x="161" y="750"/>
                </a:cubicBezTo>
                <a:cubicBezTo>
                  <a:pt x="166" y="722"/>
                  <a:pt x="161" y="691"/>
                  <a:pt x="175" y="666"/>
                </a:cubicBezTo>
                <a:cubicBezTo>
                  <a:pt x="182" y="653"/>
                  <a:pt x="202" y="652"/>
                  <a:pt x="217" y="652"/>
                </a:cubicBezTo>
                <a:cubicBezTo>
                  <a:pt x="311" y="652"/>
                  <a:pt x="404" y="661"/>
                  <a:pt x="498" y="666"/>
                </a:cubicBezTo>
                <a:cubicBezTo>
                  <a:pt x="550" y="661"/>
                  <a:pt x="604" y="669"/>
                  <a:pt x="653" y="652"/>
                </a:cubicBezTo>
                <a:cubicBezTo>
                  <a:pt x="730" y="625"/>
                  <a:pt x="684" y="485"/>
                  <a:pt x="681" y="455"/>
                </a:cubicBezTo>
                <a:cubicBezTo>
                  <a:pt x="605" y="485"/>
                  <a:pt x="515" y="537"/>
                  <a:pt x="456" y="596"/>
                </a:cubicBezTo>
                <a:cubicBezTo>
                  <a:pt x="363" y="689"/>
                  <a:pt x="498" y="591"/>
                  <a:pt x="386" y="666"/>
                </a:cubicBezTo>
                <a:cubicBezTo>
                  <a:pt x="381" y="680"/>
                  <a:pt x="387" y="710"/>
                  <a:pt x="372" y="708"/>
                </a:cubicBezTo>
                <a:cubicBezTo>
                  <a:pt x="348" y="705"/>
                  <a:pt x="239" y="611"/>
                  <a:pt x="217" y="596"/>
                </a:cubicBezTo>
                <a:cubicBezTo>
                  <a:pt x="181" y="571"/>
                  <a:pt x="105" y="526"/>
                  <a:pt x="105" y="526"/>
                </a:cubicBezTo>
                <a:cubicBezTo>
                  <a:pt x="63" y="463"/>
                  <a:pt x="31" y="414"/>
                  <a:pt x="7" y="343"/>
                </a:cubicBezTo>
                <a:cubicBezTo>
                  <a:pt x="12" y="310"/>
                  <a:pt x="0" y="271"/>
                  <a:pt x="21" y="245"/>
                </a:cubicBezTo>
                <a:cubicBezTo>
                  <a:pt x="32" y="232"/>
                  <a:pt x="50" y="262"/>
                  <a:pt x="63" y="273"/>
                </a:cubicBezTo>
                <a:cubicBezTo>
                  <a:pt x="78" y="286"/>
                  <a:pt x="90" y="302"/>
                  <a:pt x="105" y="315"/>
                </a:cubicBezTo>
                <a:cubicBezTo>
                  <a:pt x="118" y="326"/>
                  <a:pt x="134" y="333"/>
                  <a:pt x="147" y="343"/>
                </a:cubicBezTo>
                <a:cubicBezTo>
                  <a:pt x="230" y="405"/>
                  <a:pt x="299" y="444"/>
                  <a:pt x="400" y="469"/>
                </a:cubicBezTo>
                <a:cubicBezTo>
                  <a:pt x="499" y="436"/>
                  <a:pt x="560" y="401"/>
                  <a:pt x="625" y="315"/>
                </a:cubicBezTo>
                <a:cubicBezTo>
                  <a:pt x="630" y="301"/>
                  <a:pt x="644" y="287"/>
                  <a:pt x="639" y="273"/>
                </a:cubicBezTo>
                <a:cubicBezTo>
                  <a:pt x="620" y="225"/>
                  <a:pt x="569" y="252"/>
                  <a:pt x="541" y="259"/>
                </a:cubicBezTo>
                <a:cubicBezTo>
                  <a:pt x="440" y="329"/>
                  <a:pt x="346" y="397"/>
                  <a:pt x="260" y="483"/>
                </a:cubicBezTo>
                <a:cubicBezTo>
                  <a:pt x="265" y="521"/>
                  <a:pt x="260" y="561"/>
                  <a:pt x="274" y="596"/>
                </a:cubicBezTo>
                <a:cubicBezTo>
                  <a:pt x="279" y="610"/>
                  <a:pt x="288" y="569"/>
                  <a:pt x="288" y="554"/>
                </a:cubicBezTo>
                <a:cubicBezTo>
                  <a:pt x="288" y="446"/>
                  <a:pt x="282" y="338"/>
                  <a:pt x="274" y="231"/>
                </a:cubicBezTo>
                <a:cubicBezTo>
                  <a:pt x="273" y="216"/>
                  <a:pt x="247" y="195"/>
                  <a:pt x="260" y="188"/>
                </a:cubicBezTo>
                <a:cubicBezTo>
                  <a:pt x="275" y="180"/>
                  <a:pt x="287" y="209"/>
                  <a:pt x="302" y="217"/>
                </a:cubicBezTo>
                <a:cubicBezTo>
                  <a:pt x="315" y="224"/>
                  <a:pt x="330" y="226"/>
                  <a:pt x="344" y="231"/>
                </a:cubicBezTo>
                <a:cubicBezTo>
                  <a:pt x="393" y="268"/>
                  <a:pt x="420" y="310"/>
                  <a:pt x="470" y="343"/>
                </a:cubicBezTo>
                <a:cubicBezTo>
                  <a:pt x="495" y="418"/>
                  <a:pt x="527" y="448"/>
                  <a:pt x="597" y="483"/>
                </a:cubicBezTo>
                <a:cubicBezTo>
                  <a:pt x="611" y="469"/>
                  <a:pt x="635" y="460"/>
                  <a:pt x="639" y="441"/>
                </a:cubicBezTo>
                <a:cubicBezTo>
                  <a:pt x="680" y="221"/>
                  <a:pt x="585" y="0"/>
                  <a:pt x="709" y="146"/>
                </a:cubicBezTo>
                <a:cubicBezTo>
                  <a:pt x="724" y="164"/>
                  <a:pt x="737" y="184"/>
                  <a:pt x="751" y="203"/>
                </a:cubicBezTo>
                <a:cubicBezTo>
                  <a:pt x="760" y="231"/>
                  <a:pt x="770" y="259"/>
                  <a:pt x="779" y="287"/>
                </a:cubicBezTo>
                <a:cubicBezTo>
                  <a:pt x="784" y="301"/>
                  <a:pt x="793" y="329"/>
                  <a:pt x="793" y="329"/>
                </a:cubicBezTo>
                <a:cubicBezTo>
                  <a:pt x="773" y="430"/>
                  <a:pt x="787" y="374"/>
                  <a:pt x="751" y="483"/>
                </a:cubicBezTo>
                <a:cubicBezTo>
                  <a:pt x="746" y="497"/>
                  <a:pt x="737" y="526"/>
                  <a:pt x="737" y="526"/>
                </a:cubicBezTo>
                <a:cubicBezTo>
                  <a:pt x="746" y="540"/>
                  <a:pt x="748" y="568"/>
                  <a:pt x="765" y="568"/>
                </a:cubicBezTo>
                <a:cubicBezTo>
                  <a:pt x="782" y="568"/>
                  <a:pt x="782" y="539"/>
                  <a:pt x="793" y="526"/>
                </a:cubicBezTo>
                <a:cubicBezTo>
                  <a:pt x="801" y="516"/>
                  <a:pt x="812" y="507"/>
                  <a:pt x="822" y="498"/>
                </a:cubicBezTo>
                <a:cubicBezTo>
                  <a:pt x="848" y="418"/>
                  <a:pt x="877" y="350"/>
                  <a:pt x="906" y="273"/>
                </a:cubicBezTo>
                <a:cubicBezTo>
                  <a:pt x="915" y="249"/>
                  <a:pt x="925" y="227"/>
                  <a:pt x="934" y="203"/>
                </a:cubicBezTo>
                <a:cubicBezTo>
                  <a:pt x="939" y="189"/>
                  <a:pt x="937" y="171"/>
                  <a:pt x="948" y="160"/>
                </a:cubicBezTo>
                <a:cubicBezTo>
                  <a:pt x="958" y="149"/>
                  <a:pt x="976" y="151"/>
                  <a:pt x="990" y="146"/>
                </a:cubicBezTo>
                <a:cubicBezTo>
                  <a:pt x="1057" y="159"/>
                  <a:pt x="1061" y="143"/>
                  <a:pt x="1088" y="203"/>
                </a:cubicBezTo>
                <a:cubicBezTo>
                  <a:pt x="1100" y="230"/>
                  <a:pt x="1117" y="287"/>
                  <a:pt x="1117" y="287"/>
                </a:cubicBezTo>
                <a:cubicBezTo>
                  <a:pt x="994" y="405"/>
                  <a:pt x="792" y="246"/>
                  <a:pt x="667" y="371"/>
                </a:cubicBezTo>
                <a:cubicBezTo>
                  <a:pt x="682" y="463"/>
                  <a:pt x="675" y="482"/>
                  <a:pt x="765" y="512"/>
                </a:cubicBezTo>
                <a:cubicBezTo>
                  <a:pt x="803" y="507"/>
                  <a:pt x="841" y="507"/>
                  <a:pt x="878" y="498"/>
                </a:cubicBezTo>
                <a:cubicBezTo>
                  <a:pt x="991" y="469"/>
                  <a:pt x="1016" y="335"/>
                  <a:pt x="1103" y="273"/>
                </a:cubicBezTo>
                <a:cubicBezTo>
                  <a:pt x="1129" y="255"/>
                  <a:pt x="1161" y="248"/>
                  <a:pt x="1187" y="231"/>
                </a:cubicBezTo>
                <a:cubicBezTo>
                  <a:pt x="1289" y="256"/>
                  <a:pt x="1270" y="280"/>
                  <a:pt x="1285" y="385"/>
                </a:cubicBezTo>
                <a:cubicBezTo>
                  <a:pt x="1229" y="554"/>
                  <a:pt x="1286" y="467"/>
                  <a:pt x="990" y="483"/>
                </a:cubicBezTo>
                <a:cubicBezTo>
                  <a:pt x="982" y="496"/>
                  <a:pt x="924" y="561"/>
                  <a:pt x="976" y="582"/>
                </a:cubicBezTo>
                <a:cubicBezTo>
                  <a:pt x="995" y="590"/>
                  <a:pt x="1013" y="563"/>
                  <a:pt x="1032" y="554"/>
                </a:cubicBezTo>
                <a:cubicBezTo>
                  <a:pt x="1046" y="535"/>
                  <a:pt x="1056" y="513"/>
                  <a:pt x="1074" y="498"/>
                </a:cubicBezTo>
                <a:cubicBezTo>
                  <a:pt x="1102" y="475"/>
                  <a:pt x="1143" y="475"/>
                  <a:pt x="1173" y="455"/>
                </a:cubicBezTo>
                <a:cubicBezTo>
                  <a:pt x="1250" y="401"/>
                  <a:pt x="1319" y="338"/>
                  <a:pt x="1398" y="287"/>
                </a:cubicBezTo>
                <a:cubicBezTo>
                  <a:pt x="1421" y="296"/>
                  <a:pt x="1451" y="296"/>
                  <a:pt x="1468" y="315"/>
                </a:cubicBezTo>
                <a:cubicBezTo>
                  <a:pt x="1487" y="337"/>
                  <a:pt x="1487" y="371"/>
                  <a:pt x="1496" y="399"/>
                </a:cubicBezTo>
                <a:cubicBezTo>
                  <a:pt x="1501" y="415"/>
                  <a:pt x="1515" y="427"/>
                  <a:pt x="1524" y="441"/>
                </a:cubicBezTo>
                <a:cubicBezTo>
                  <a:pt x="1519" y="465"/>
                  <a:pt x="1533" y="504"/>
                  <a:pt x="1510" y="512"/>
                </a:cubicBezTo>
                <a:cubicBezTo>
                  <a:pt x="1466" y="528"/>
                  <a:pt x="1416" y="498"/>
                  <a:pt x="1369" y="498"/>
                </a:cubicBezTo>
                <a:cubicBezTo>
                  <a:pt x="1304" y="498"/>
                  <a:pt x="1238" y="507"/>
                  <a:pt x="1173" y="512"/>
                </a:cubicBezTo>
                <a:cubicBezTo>
                  <a:pt x="1160" y="564"/>
                  <a:pt x="1137" y="629"/>
                  <a:pt x="1173" y="680"/>
                </a:cubicBezTo>
                <a:cubicBezTo>
                  <a:pt x="1184" y="696"/>
                  <a:pt x="1210" y="671"/>
                  <a:pt x="1229" y="666"/>
                </a:cubicBezTo>
                <a:cubicBezTo>
                  <a:pt x="1284" y="593"/>
                  <a:pt x="1403" y="458"/>
                  <a:pt x="1496" y="427"/>
                </a:cubicBezTo>
                <a:cubicBezTo>
                  <a:pt x="1510" y="432"/>
                  <a:pt x="1605" y="455"/>
                  <a:pt x="1622" y="483"/>
                </a:cubicBezTo>
                <a:cubicBezTo>
                  <a:pt x="1638" y="508"/>
                  <a:pt x="1650" y="568"/>
                  <a:pt x="1650" y="568"/>
                </a:cubicBezTo>
                <a:cubicBezTo>
                  <a:pt x="1650" y="568"/>
                  <a:pt x="1627" y="714"/>
                  <a:pt x="1622" y="722"/>
                </a:cubicBezTo>
                <a:cubicBezTo>
                  <a:pt x="1614" y="737"/>
                  <a:pt x="1594" y="741"/>
                  <a:pt x="1580" y="750"/>
                </a:cubicBezTo>
                <a:cubicBezTo>
                  <a:pt x="1538" y="745"/>
                  <a:pt x="1494" y="748"/>
                  <a:pt x="1454" y="736"/>
                </a:cubicBezTo>
                <a:cubicBezTo>
                  <a:pt x="1423" y="726"/>
                  <a:pt x="1394" y="687"/>
                  <a:pt x="1369" y="666"/>
                </a:cubicBezTo>
                <a:cubicBezTo>
                  <a:pt x="1315" y="621"/>
                  <a:pt x="1268" y="585"/>
                  <a:pt x="1229" y="526"/>
                </a:cubicBezTo>
                <a:cubicBezTo>
                  <a:pt x="1201" y="535"/>
                  <a:pt x="1169" y="537"/>
                  <a:pt x="1145" y="554"/>
                </a:cubicBezTo>
                <a:cubicBezTo>
                  <a:pt x="1118" y="574"/>
                  <a:pt x="1136" y="686"/>
                  <a:pt x="1145" y="708"/>
                </a:cubicBezTo>
                <a:cubicBezTo>
                  <a:pt x="1156" y="736"/>
                  <a:pt x="1257" y="756"/>
                  <a:pt x="1285" y="764"/>
                </a:cubicBezTo>
                <a:cubicBezTo>
                  <a:pt x="1271" y="769"/>
                  <a:pt x="1256" y="772"/>
                  <a:pt x="1243" y="779"/>
                </a:cubicBezTo>
                <a:cubicBezTo>
                  <a:pt x="1223" y="791"/>
                  <a:pt x="1210" y="818"/>
                  <a:pt x="1187" y="821"/>
                </a:cubicBezTo>
                <a:cubicBezTo>
                  <a:pt x="1136" y="828"/>
                  <a:pt x="1084" y="812"/>
                  <a:pt x="1032" y="807"/>
                </a:cubicBezTo>
                <a:cubicBezTo>
                  <a:pt x="942" y="777"/>
                  <a:pt x="862" y="747"/>
                  <a:pt x="793" y="680"/>
                </a:cubicBezTo>
                <a:cubicBezTo>
                  <a:pt x="770" y="612"/>
                  <a:pt x="780" y="535"/>
                  <a:pt x="751" y="469"/>
                </a:cubicBezTo>
                <a:cubicBezTo>
                  <a:pt x="744" y="453"/>
                  <a:pt x="733" y="498"/>
                  <a:pt x="723" y="512"/>
                </a:cubicBezTo>
                <a:cubicBezTo>
                  <a:pt x="710" y="531"/>
                  <a:pt x="695" y="549"/>
                  <a:pt x="681" y="568"/>
                </a:cubicBezTo>
                <a:cubicBezTo>
                  <a:pt x="668" y="606"/>
                  <a:pt x="642" y="640"/>
                  <a:pt x="639" y="680"/>
                </a:cubicBezTo>
                <a:cubicBezTo>
                  <a:pt x="636" y="713"/>
                  <a:pt x="648" y="746"/>
                  <a:pt x="653" y="779"/>
                </a:cubicBezTo>
                <a:cubicBezTo>
                  <a:pt x="827" y="764"/>
                  <a:pt x="826" y="799"/>
                  <a:pt x="892" y="666"/>
                </a:cubicBezTo>
                <a:cubicBezTo>
                  <a:pt x="897" y="615"/>
                  <a:pt x="899" y="563"/>
                  <a:pt x="906" y="512"/>
                </a:cubicBezTo>
                <a:cubicBezTo>
                  <a:pt x="909" y="493"/>
                  <a:pt x="903" y="465"/>
                  <a:pt x="920" y="455"/>
                </a:cubicBezTo>
                <a:cubicBezTo>
                  <a:pt x="936" y="445"/>
                  <a:pt x="957" y="464"/>
                  <a:pt x="976" y="469"/>
                </a:cubicBezTo>
                <a:cubicBezTo>
                  <a:pt x="1063" y="557"/>
                  <a:pt x="1019" y="520"/>
                  <a:pt x="1103" y="582"/>
                </a:cubicBezTo>
                <a:cubicBezTo>
                  <a:pt x="1112" y="601"/>
                  <a:pt x="1128" y="617"/>
                  <a:pt x="1131" y="638"/>
                </a:cubicBezTo>
                <a:cubicBezTo>
                  <a:pt x="1142" y="718"/>
                  <a:pt x="969" y="706"/>
                  <a:pt x="948" y="708"/>
                </a:cubicBezTo>
                <a:cubicBezTo>
                  <a:pt x="908" y="768"/>
                  <a:pt x="903" y="783"/>
                  <a:pt x="976" y="807"/>
                </a:cubicBezTo>
                <a:cubicBezTo>
                  <a:pt x="1048" y="789"/>
                  <a:pt x="1116" y="760"/>
                  <a:pt x="1187" y="736"/>
                </a:cubicBezTo>
                <a:cubicBezTo>
                  <a:pt x="1250" y="715"/>
                  <a:pt x="1377" y="713"/>
                  <a:pt x="1454" y="694"/>
                </a:cubicBezTo>
                <a:cubicBezTo>
                  <a:pt x="1583" y="608"/>
                  <a:pt x="1492" y="462"/>
                  <a:pt x="1398" y="399"/>
                </a:cubicBezTo>
                <a:cubicBezTo>
                  <a:pt x="1388" y="408"/>
                  <a:pt x="1382" y="424"/>
                  <a:pt x="1369" y="427"/>
                </a:cubicBezTo>
                <a:cubicBezTo>
                  <a:pt x="1355" y="430"/>
                  <a:pt x="1341" y="417"/>
                  <a:pt x="1327" y="413"/>
                </a:cubicBezTo>
                <a:cubicBezTo>
                  <a:pt x="1308" y="408"/>
                  <a:pt x="1290" y="404"/>
                  <a:pt x="1271" y="399"/>
                </a:cubicBezTo>
                <a:cubicBezTo>
                  <a:pt x="1215" y="408"/>
                  <a:pt x="1155" y="405"/>
                  <a:pt x="1103" y="427"/>
                </a:cubicBezTo>
                <a:cubicBezTo>
                  <a:pt x="1072" y="440"/>
                  <a:pt x="1032" y="498"/>
                  <a:pt x="1032" y="498"/>
                </a:cubicBezTo>
                <a:cubicBezTo>
                  <a:pt x="999" y="598"/>
                  <a:pt x="1020" y="557"/>
                  <a:pt x="976" y="624"/>
                </a:cubicBezTo>
                <a:cubicBezTo>
                  <a:pt x="916" y="579"/>
                  <a:pt x="889" y="585"/>
                  <a:pt x="850" y="526"/>
                </a:cubicBezTo>
                <a:cubicBezTo>
                  <a:pt x="831" y="535"/>
                  <a:pt x="807" y="538"/>
                  <a:pt x="793" y="554"/>
                </a:cubicBezTo>
                <a:cubicBezTo>
                  <a:pt x="785" y="564"/>
                  <a:pt x="766" y="686"/>
                  <a:pt x="765" y="694"/>
                </a:cubicBezTo>
                <a:cubicBezTo>
                  <a:pt x="705" y="604"/>
                  <a:pt x="665" y="506"/>
                  <a:pt x="555" y="469"/>
                </a:cubicBezTo>
                <a:cubicBezTo>
                  <a:pt x="546" y="479"/>
                  <a:pt x="538" y="491"/>
                  <a:pt x="527" y="498"/>
                </a:cubicBezTo>
                <a:cubicBezTo>
                  <a:pt x="509" y="510"/>
                  <a:pt x="485" y="511"/>
                  <a:pt x="470" y="526"/>
                </a:cubicBezTo>
                <a:cubicBezTo>
                  <a:pt x="459" y="536"/>
                  <a:pt x="463" y="555"/>
                  <a:pt x="456" y="568"/>
                </a:cubicBezTo>
                <a:cubicBezTo>
                  <a:pt x="448" y="583"/>
                  <a:pt x="437" y="596"/>
                  <a:pt x="428" y="610"/>
                </a:cubicBezTo>
                <a:cubicBezTo>
                  <a:pt x="473" y="744"/>
                  <a:pt x="605" y="673"/>
                  <a:pt x="737" y="666"/>
                </a:cubicBezTo>
                <a:cubicBezTo>
                  <a:pt x="812" y="616"/>
                  <a:pt x="904" y="605"/>
                  <a:pt x="990" y="582"/>
                </a:cubicBezTo>
                <a:cubicBezTo>
                  <a:pt x="1027" y="572"/>
                  <a:pt x="1103" y="554"/>
                  <a:pt x="1103" y="554"/>
                </a:cubicBezTo>
                <a:cubicBezTo>
                  <a:pt x="1117" y="563"/>
                  <a:pt x="1137" y="567"/>
                  <a:pt x="1145" y="582"/>
                </a:cubicBezTo>
                <a:cubicBezTo>
                  <a:pt x="1164" y="620"/>
                  <a:pt x="1159" y="667"/>
                  <a:pt x="1173" y="708"/>
                </a:cubicBezTo>
                <a:cubicBezTo>
                  <a:pt x="1041" y="741"/>
                  <a:pt x="1199" y="708"/>
                  <a:pt x="948" y="708"/>
                </a:cubicBezTo>
                <a:cubicBezTo>
                  <a:pt x="910" y="708"/>
                  <a:pt x="836" y="722"/>
                  <a:pt x="836" y="7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4572000" y="2971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9"/>
          <p:cNvSpPr>
            <a:spLocks noChangeArrowheads="1"/>
          </p:cNvSpPr>
          <p:nvPr/>
        </p:nvSpPr>
        <p:spPr bwMode="auto">
          <a:xfrm>
            <a:off x="1447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3581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1"/>
          <p:cNvSpPr>
            <a:spLocks noChangeArrowheads="1"/>
          </p:cNvSpPr>
          <p:nvPr/>
        </p:nvSpPr>
        <p:spPr bwMode="auto">
          <a:xfrm>
            <a:off x="1828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048000" y="2895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3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4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1143000" y="3810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6"/>
          <p:cNvSpPr>
            <a:spLocks noChangeArrowheads="1"/>
          </p:cNvSpPr>
          <p:nvPr/>
        </p:nvSpPr>
        <p:spPr bwMode="auto">
          <a:xfrm>
            <a:off x="5410200" y="3352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59436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1054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Oval 21"/>
          <p:cNvSpPr>
            <a:spLocks noChangeArrowheads="1"/>
          </p:cNvSpPr>
          <p:nvPr/>
        </p:nvSpPr>
        <p:spPr bwMode="auto">
          <a:xfrm>
            <a:off x="5638800" y="4267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Oval 22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Oval 23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4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Oval 25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Freeform 26"/>
          <p:cNvSpPr>
            <a:spLocks/>
          </p:cNvSpPr>
          <p:nvPr/>
        </p:nvSpPr>
        <p:spPr bwMode="auto">
          <a:xfrm>
            <a:off x="6400800" y="3111500"/>
            <a:ext cx="2667000" cy="698500"/>
          </a:xfrm>
          <a:custGeom>
            <a:avLst/>
            <a:gdLst>
              <a:gd name="T0" fmla="*/ 0 w 1680"/>
              <a:gd name="T1" fmla="*/ 2147483647 h 440"/>
              <a:gd name="T2" fmla="*/ 2147483647 w 1680"/>
              <a:gd name="T3" fmla="*/ 2147483647 h 440"/>
              <a:gd name="T4" fmla="*/ 2147483647 w 1680"/>
              <a:gd name="T5" fmla="*/ 2147483647 h 440"/>
              <a:gd name="T6" fmla="*/ 2147483647 w 1680"/>
              <a:gd name="T7" fmla="*/ 2147483647 h 440"/>
              <a:gd name="T8" fmla="*/ 2147483647 w 1680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440"/>
              <a:gd name="T17" fmla="*/ 1680 w 1680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440">
                <a:moveTo>
                  <a:pt x="0" y="440"/>
                </a:moveTo>
                <a:cubicBezTo>
                  <a:pt x="112" y="300"/>
                  <a:pt x="224" y="160"/>
                  <a:pt x="384" y="152"/>
                </a:cubicBezTo>
                <a:cubicBezTo>
                  <a:pt x="544" y="144"/>
                  <a:pt x="792" y="408"/>
                  <a:pt x="960" y="392"/>
                </a:cubicBezTo>
                <a:cubicBezTo>
                  <a:pt x="1128" y="376"/>
                  <a:pt x="1272" y="112"/>
                  <a:pt x="1392" y="56"/>
                </a:cubicBezTo>
                <a:cubicBezTo>
                  <a:pt x="1512" y="0"/>
                  <a:pt x="1596" y="28"/>
                  <a:pt x="1680" y="5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Typical Prokaryotic Cell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533400" y="2286000"/>
            <a:ext cx="6172200" cy="32004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762000" y="2514600"/>
            <a:ext cx="5715000" cy="274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2152650" y="3113088"/>
            <a:ext cx="2619375" cy="1347787"/>
          </a:xfrm>
          <a:custGeom>
            <a:avLst/>
            <a:gdLst>
              <a:gd name="T0" fmla="*/ 2147483647 w 1650"/>
              <a:gd name="T1" fmla="*/ 2147483647 h 849"/>
              <a:gd name="T2" fmla="*/ 2147483647 w 1650"/>
              <a:gd name="T3" fmla="*/ 2147483647 h 849"/>
              <a:gd name="T4" fmla="*/ 2147483647 w 1650"/>
              <a:gd name="T5" fmla="*/ 2147483647 h 849"/>
              <a:gd name="T6" fmla="*/ 2147483647 w 1650"/>
              <a:gd name="T7" fmla="*/ 2147483647 h 849"/>
              <a:gd name="T8" fmla="*/ 2147483647 w 1650"/>
              <a:gd name="T9" fmla="*/ 2147483647 h 849"/>
              <a:gd name="T10" fmla="*/ 2147483647 w 1650"/>
              <a:gd name="T11" fmla="*/ 2147483647 h 849"/>
              <a:gd name="T12" fmla="*/ 2147483647 w 1650"/>
              <a:gd name="T13" fmla="*/ 2147483647 h 849"/>
              <a:gd name="T14" fmla="*/ 2147483647 w 1650"/>
              <a:gd name="T15" fmla="*/ 2147483647 h 849"/>
              <a:gd name="T16" fmla="*/ 2147483647 w 1650"/>
              <a:gd name="T17" fmla="*/ 2147483647 h 849"/>
              <a:gd name="T18" fmla="*/ 2147483647 w 1650"/>
              <a:gd name="T19" fmla="*/ 2147483647 h 849"/>
              <a:gd name="T20" fmla="*/ 2147483647 w 1650"/>
              <a:gd name="T21" fmla="*/ 2147483647 h 849"/>
              <a:gd name="T22" fmla="*/ 2147483647 w 1650"/>
              <a:gd name="T23" fmla="*/ 2147483647 h 849"/>
              <a:gd name="T24" fmla="*/ 2147483647 w 1650"/>
              <a:gd name="T25" fmla="*/ 2147483647 h 849"/>
              <a:gd name="T26" fmla="*/ 2147483647 w 1650"/>
              <a:gd name="T27" fmla="*/ 2147483647 h 849"/>
              <a:gd name="T28" fmla="*/ 2147483647 w 1650"/>
              <a:gd name="T29" fmla="*/ 2147483647 h 849"/>
              <a:gd name="T30" fmla="*/ 2147483647 w 1650"/>
              <a:gd name="T31" fmla="*/ 2147483647 h 849"/>
              <a:gd name="T32" fmla="*/ 2147483647 w 1650"/>
              <a:gd name="T33" fmla="*/ 2147483647 h 849"/>
              <a:gd name="T34" fmla="*/ 2147483647 w 1650"/>
              <a:gd name="T35" fmla="*/ 2147483647 h 849"/>
              <a:gd name="T36" fmla="*/ 2147483647 w 1650"/>
              <a:gd name="T37" fmla="*/ 2147483647 h 849"/>
              <a:gd name="T38" fmla="*/ 2147483647 w 1650"/>
              <a:gd name="T39" fmla="*/ 2147483647 h 849"/>
              <a:gd name="T40" fmla="*/ 2147483647 w 1650"/>
              <a:gd name="T41" fmla="*/ 2147483647 h 849"/>
              <a:gd name="T42" fmla="*/ 2147483647 w 1650"/>
              <a:gd name="T43" fmla="*/ 2147483647 h 849"/>
              <a:gd name="T44" fmla="*/ 2147483647 w 1650"/>
              <a:gd name="T45" fmla="*/ 2147483647 h 849"/>
              <a:gd name="T46" fmla="*/ 2147483647 w 1650"/>
              <a:gd name="T47" fmla="*/ 2147483647 h 849"/>
              <a:gd name="T48" fmla="*/ 2147483647 w 1650"/>
              <a:gd name="T49" fmla="*/ 2147483647 h 849"/>
              <a:gd name="T50" fmla="*/ 2147483647 w 1650"/>
              <a:gd name="T51" fmla="*/ 2147483647 h 849"/>
              <a:gd name="T52" fmla="*/ 2147483647 w 1650"/>
              <a:gd name="T53" fmla="*/ 2147483647 h 849"/>
              <a:gd name="T54" fmla="*/ 2147483647 w 1650"/>
              <a:gd name="T55" fmla="*/ 2147483647 h 849"/>
              <a:gd name="T56" fmla="*/ 2147483647 w 1650"/>
              <a:gd name="T57" fmla="*/ 2147483647 h 849"/>
              <a:gd name="T58" fmla="*/ 2147483647 w 1650"/>
              <a:gd name="T59" fmla="*/ 2147483647 h 849"/>
              <a:gd name="T60" fmla="*/ 2147483647 w 1650"/>
              <a:gd name="T61" fmla="*/ 2147483647 h 849"/>
              <a:gd name="T62" fmla="*/ 2147483647 w 1650"/>
              <a:gd name="T63" fmla="*/ 2147483647 h 849"/>
              <a:gd name="T64" fmla="*/ 2147483647 w 1650"/>
              <a:gd name="T65" fmla="*/ 2147483647 h 849"/>
              <a:gd name="T66" fmla="*/ 2147483647 w 1650"/>
              <a:gd name="T67" fmla="*/ 2147483647 h 849"/>
              <a:gd name="T68" fmla="*/ 2147483647 w 1650"/>
              <a:gd name="T69" fmla="*/ 2147483647 h 849"/>
              <a:gd name="T70" fmla="*/ 2147483647 w 1650"/>
              <a:gd name="T71" fmla="*/ 2147483647 h 849"/>
              <a:gd name="T72" fmla="*/ 2147483647 w 1650"/>
              <a:gd name="T73" fmla="*/ 2147483647 h 849"/>
              <a:gd name="T74" fmla="*/ 2147483647 w 1650"/>
              <a:gd name="T75" fmla="*/ 2147483647 h 849"/>
              <a:gd name="T76" fmla="*/ 2147483647 w 1650"/>
              <a:gd name="T77" fmla="*/ 2147483647 h 849"/>
              <a:gd name="T78" fmla="*/ 2147483647 w 1650"/>
              <a:gd name="T79" fmla="*/ 2147483647 h 849"/>
              <a:gd name="T80" fmla="*/ 2147483647 w 1650"/>
              <a:gd name="T81" fmla="*/ 2147483647 h 849"/>
              <a:gd name="T82" fmla="*/ 2147483647 w 1650"/>
              <a:gd name="T83" fmla="*/ 2147483647 h 849"/>
              <a:gd name="T84" fmla="*/ 2147483647 w 1650"/>
              <a:gd name="T85" fmla="*/ 2147483647 h 849"/>
              <a:gd name="T86" fmla="*/ 2147483647 w 1650"/>
              <a:gd name="T87" fmla="*/ 2147483647 h 849"/>
              <a:gd name="T88" fmla="*/ 2147483647 w 1650"/>
              <a:gd name="T89" fmla="*/ 2147483647 h 849"/>
              <a:gd name="T90" fmla="*/ 2147483647 w 1650"/>
              <a:gd name="T91" fmla="*/ 2147483647 h 849"/>
              <a:gd name="T92" fmla="*/ 2147483647 w 1650"/>
              <a:gd name="T93" fmla="*/ 2147483647 h 849"/>
              <a:gd name="T94" fmla="*/ 2147483647 w 1650"/>
              <a:gd name="T95" fmla="*/ 2147483647 h 849"/>
              <a:gd name="T96" fmla="*/ 2147483647 w 1650"/>
              <a:gd name="T97" fmla="*/ 2147483647 h 849"/>
              <a:gd name="T98" fmla="*/ 2147483647 w 1650"/>
              <a:gd name="T99" fmla="*/ 2147483647 h 849"/>
              <a:gd name="T100" fmla="*/ 2147483647 w 1650"/>
              <a:gd name="T101" fmla="*/ 2147483647 h 849"/>
              <a:gd name="T102" fmla="*/ 2147483647 w 1650"/>
              <a:gd name="T103" fmla="*/ 2147483647 h 849"/>
              <a:gd name="T104" fmla="*/ 2147483647 w 1650"/>
              <a:gd name="T105" fmla="*/ 2147483647 h 849"/>
              <a:gd name="T106" fmla="*/ 2147483647 w 1650"/>
              <a:gd name="T107" fmla="*/ 2147483647 h 849"/>
              <a:gd name="T108" fmla="*/ 2147483647 w 1650"/>
              <a:gd name="T109" fmla="*/ 2147483647 h 849"/>
              <a:gd name="T110" fmla="*/ 2147483647 w 1650"/>
              <a:gd name="T111" fmla="*/ 2147483647 h 849"/>
              <a:gd name="T112" fmla="*/ 2147483647 w 1650"/>
              <a:gd name="T113" fmla="*/ 2147483647 h 849"/>
              <a:gd name="T114" fmla="*/ 2147483647 w 1650"/>
              <a:gd name="T115" fmla="*/ 2147483647 h 849"/>
              <a:gd name="T116" fmla="*/ 2147483647 w 1650"/>
              <a:gd name="T117" fmla="*/ 2147483647 h 849"/>
              <a:gd name="T118" fmla="*/ 2147483647 w 1650"/>
              <a:gd name="T119" fmla="*/ 2147483647 h 849"/>
              <a:gd name="T120" fmla="*/ 2147483647 w 1650"/>
              <a:gd name="T121" fmla="*/ 2147483647 h 849"/>
              <a:gd name="T122" fmla="*/ 2147483647 w 1650"/>
              <a:gd name="T123" fmla="*/ 2147483647 h 8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50"/>
              <a:gd name="T187" fmla="*/ 0 h 849"/>
              <a:gd name="T188" fmla="*/ 1650 w 1650"/>
              <a:gd name="T189" fmla="*/ 849 h 8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50" h="849">
                <a:moveTo>
                  <a:pt x="779" y="835"/>
                </a:moveTo>
                <a:cubicBezTo>
                  <a:pt x="762" y="678"/>
                  <a:pt x="785" y="676"/>
                  <a:pt x="653" y="610"/>
                </a:cubicBezTo>
                <a:cubicBezTo>
                  <a:pt x="611" y="615"/>
                  <a:pt x="566" y="607"/>
                  <a:pt x="527" y="624"/>
                </a:cubicBezTo>
                <a:cubicBezTo>
                  <a:pt x="445" y="659"/>
                  <a:pt x="474" y="690"/>
                  <a:pt x="428" y="736"/>
                </a:cubicBezTo>
                <a:cubicBezTo>
                  <a:pt x="416" y="748"/>
                  <a:pt x="400" y="755"/>
                  <a:pt x="386" y="764"/>
                </a:cubicBezTo>
                <a:cubicBezTo>
                  <a:pt x="365" y="828"/>
                  <a:pt x="350" y="828"/>
                  <a:pt x="288" y="849"/>
                </a:cubicBezTo>
                <a:cubicBezTo>
                  <a:pt x="269" y="844"/>
                  <a:pt x="247" y="847"/>
                  <a:pt x="232" y="835"/>
                </a:cubicBezTo>
                <a:cubicBezTo>
                  <a:pt x="216" y="822"/>
                  <a:pt x="216" y="795"/>
                  <a:pt x="203" y="779"/>
                </a:cubicBezTo>
                <a:cubicBezTo>
                  <a:pt x="192" y="766"/>
                  <a:pt x="175" y="760"/>
                  <a:pt x="161" y="750"/>
                </a:cubicBezTo>
                <a:cubicBezTo>
                  <a:pt x="166" y="722"/>
                  <a:pt x="161" y="691"/>
                  <a:pt x="175" y="666"/>
                </a:cubicBezTo>
                <a:cubicBezTo>
                  <a:pt x="182" y="653"/>
                  <a:pt x="202" y="652"/>
                  <a:pt x="217" y="652"/>
                </a:cubicBezTo>
                <a:cubicBezTo>
                  <a:pt x="311" y="652"/>
                  <a:pt x="404" y="661"/>
                  <a:pt x="498" y="666"/>
                </a:cubicBezTo>
                <a:cubicBezTo>
                  <a:pt x="550" y="661"/>
                  <a:pt x="604" y="669"/>
                  <a:pt x="653" y="652"/>
                </a:cubicBezTo>
                <a:cubicBezTo>
                  <a:pt x="730" y="625"/>
                  <a:pt x="684" y="485"/>
                  <a:pt x="681" y="455"/>
                </a:cubicBezTo>
                <a:cubicBezTo>
                  <a:pt x="605" y="485"/>
                  <a:pt x="515" y="537"/>
                  <a:pt x="456" y="596"/>
                </a:cubicBezTo>
                <a:cubicBezTo>
                  <a:pt x="363" y="689"/>
                  <a:pt x="498" y="591"/>
                  <a:pt x="386" y="666"/>
                </a:cubicBezTo>
                <a:cubicBezTo>
                  <a:pt x="381" y="680"/>
                  <a:pt x="387" y="710"/>
                  <a:pt x="372" y="708"/>
                </a:cubicBezTo>
                <a:cubicBezTo>
                  <a:pt x="348" y="705"/>
                  <a:pt x="239" y="611"/>
                  <a:pt x="217" y="596"/>
                </a:cubicBezTo>
                <a:cubicBezTo>
                  <a:pt x="181" y="571"/>
                  <a:pt x="105" y="526"/>
                  <a:pt x="105" y="526"/>
                </a:cubicBezTo>
                <a:cubicBezTo>
                  <a:pt x="63" y="463"/>
                  <a:pt x="31" y="414"/>
                  <a:pt x="7" y="343"/>
                </a:cubicBezTo>
                <a:cubicBezTo>
                  <a:pt x="12" y="310"/>
                  <a:pt x="0" y="271"/>
                  <a:pt x="21" y="245"/>
                </a:cubicBezTo>
                <a:cubicBezTo>
                  <a:pt x="32" y="232"/>
                  <a:pt x="50" y="262"/>
                  <a:pt x="63" y="273"/>
                </a:cubicBezTo>
                <a:cubicBezTo>
                  <a:pt x="78" y="286"/>
                  <a:pt x="90" y="302"/>
                  <a:pt x="105" y="315"/>
                </a:cubicBezTo>
                <a:cubicBezTo>
                  <a:pt x="118" y="326"/>
                  <a:pt x="134" y="333"/>
                  <a:pt x="147" y="343"/>
                </a:cubicBezTo>
                <a:cubicBezTo>
                  <a:pt x="230" y="405"/>
                  <a:pt x="299" y="444"/>
                  <a:pt x="400" y="469"/>
                </a:cubicBezTo>
                <a:cubicBezTo>
                  <a:pt x="499" y="436"/>
                  <a:pt x="560" y="401"/>
                  <a:pt x="625" y="315"/>
                </a:cubicBezTo>
                <a:cubicBezTo>
                  <a:pt x="630" y="301"/>
                  <a:pt x="644" y="287"/>
                  <a:pt x="639" y="273"/>
                </a:cubicBezTo>
                <a:cubicBezTo>
                  <a:pt x="620" y="225"/>
                  <a:pt x="569" y="252"/>
                  <a:pt x="541" y="259"/>
                </a:cubicBezTo>
                <a:cubicBezTo>
                  <a:pt x="440" y="329"/>
                  <a:pt x="346" y="397"/>
                  <a:pt x="260" y="483"/>
                </a:cubicBezTo>
                <a:cubicBezTo>
                  <a:pt x="265" y="521"/>
                  <a:pt x="260" y="561"/>
                  <a:pt x="274" y="596"/>
                </a:cubicBezTo>
                <a:cubicBezTo>
                  <a:pt x="279" y="610"/>
                  <a:pt x="288" y="569"/>
                  <a:pt x="288" y="554"/>
                </a:cubicBezTo>
                <a:cubicBezTo>
                  <a:pt x="288" y="446"/>
                  <a:pt x="282" y="338"/>
                  <a:pt x="274" y="231"/>
                </a:cubicBezTo>
                <a:cubicBezTo>
                  <a:pt x="273" y="216"/>
                  <a:pt x="247" y="195"/>
                  <a:pt x="260" y="188"/>
                </a:cubicBezTo>
                <a:cubicBezTo>
                  <a:pt x="275" y="180"/>
                  <a:pt x="287" y="209"/>
                  <a:pt x="302" y="217"/>
                </a:cubicBezTo>
                <a:cubicBezTo>
                  <a:pt x="315" y="224"/>
                  <a:pt x="330" y="226"/>
                  <a:pt x="344" y="231"/>
                </a:cubicBezTo>
                <a:cubicBezTo>
                  <a:pt x="393" y="268"/>
                  <a:pt x="420" y="310"/>
                  <a:pt x="470" y="343"/>
                </a:cubicBezTo>
                <a:cubicBezTo>
                  <a:pt x="495" y="418"/>
                  <a:pt x="527" y="448"/>
                  <a:pt x="597" y="483"/>
                </a:cubicBezTo>
                <a:cubicBezTo>
                  <a:pt x="611" y="469"/>
                  <a:pt x="635" y="460"/>
                  <a:pt x="639" y="441"/>
                </a:cubicBezTo>
                <a:cubicBezTo>
                  <a:pt x="680" y="221"/>
                  <a:pt x="585" y="0"/>
                  <a:pt x="709" y="146"/>
                </a:cubicBezTo>
                <a:cubicBezTo>
                  <a:pt x="724" y="164"/>
                  <a:pt x="737" y="184"/>
                  <a:pt x="751" y="203"/>
                </a:cubicBezTo>
                <a:cubicBezTo>
                  <a:pt x="760" y="231"/>
                  <a:pt x="770" y="259"/>
                  <a:pt x="779" y="287"/>
                </a:cubicBezTo>
                <a:cubicBezTo>
                  <a:pt x="784" y="301"/>
                  <a:pt x="793" y="329"/>
                  <a:pt x="793" y="329"/>
                </a:cubicBezTo>
                <a:cubicBezTo>
                  <a:pt x="773" y="430"/>
                  <a:pt x="787" y="374"/>
                  <a:pt x="751" y="483"/>
                </a:cubicBezTo>
                <a:cubicBezTo>
                  <a:pt x="746" y="497"/>
                  <a:pt x="737" y="526"/>
                  <a:pt x="737" y="526"/>
                </a:cubicBezTo>
                <a:cubicBezTo>
                  <a:pt x="746" y="540"/>
                  <a:pt x="748" y="568"/>
                  <a:pt x="765" y="568"/>
                </a:cubicBezTo>
                <a:cubicBezTo>
                  <a:pt x="782" y="568"/>
                  <a:pt x="782" y="539"/>
                  <a:pt x="793" y="526"/>
                </a:cubicBezTo>
                <a:cubicBezTo>
                  <a:pt x="801" y="516"/>
                  <a:pt x="812" y="507"/>
                  <a:pt x="822" y="498"/>
                </a:cubicBezTo>
                <a:cubicBezTo>
                  <a:pt x="848" y="418"/>
                  <a:pt x="877" y="350"/>
                  <a:pt x="906" y="273"/>
                </a:cubicBezTo>
                <a:cubicBezTo>
                  <a:pt x="915" y="249"/>
                  <a:pt x="925" y="227"/>
                  <a:pt x="934" y="203"/>
                </a:cubicBezTo>
                <a:cubicBezTo>
                  <a:pt x="939" y="189"/>
                  <a:pt x="937" y="171"/>
                  <a:pt x="948" y="160"/>
                </a:cubicBezTo>
                <a:cubicBezTo>
                  <a:pt x="958" y="149"/>
                  <a:pt x="976" y="151"/>
                  <a:pt x="990" y="146"/>
                </a:cubicBezTo>
                <a:cubicBezTo>
                  <a:pt x="1057" y="159"/>
                  <a:pt x="1061" y="143"/>
                  <a:pt x="1088" y="203"/>
                </a:cubicBezTo>
                <a:cubicBezTo>
                  <a:pt x="1100" y="230"/>
                  <a:pt x="1117" y="287"/>
                  <a:pt x="1117" y="287"/>
                </a:cubicBezTo>
                <a:cubicBezTo>
                  <a:pt x="994" y="405"/>
                  <a:pt x="792" y="246"/>
                  <a:pt x="667" y="371"/>
                </a:cubicBezTo>
                <a:cubicBezTo>
                  <a:pt x="682" y="463"/>
                  <a:pt x="675" y="482"/>
                  <a:pt x="765" y="512"/>
                </a:cubicBezTo>
                <a:cubicBezTo>
                  <a:pt x="803" y="507"/>
                  <a:pt x="841" y="507"/>
                  <a:pt x="878" y="498"/>
                </a:cubicBezTo>
                <a:cubicBezTo>
                  <a:pt x="991" y="469"/>
                  <a:pt x="1016" y="335"/>
                  <a:pt x="1103" y="273"/>
                </a:cubicBezTo>
                <a:cubicBezTo>
                  <a:pt x="1129" y="255"/>
                  <a:pt x="1161" y="248"/>
                  <a:pt x="1187" y="231"/>
                </a:cubicBezTo>
                <a:cubicBezTo>
                  <a:pt x="1289" y="256"/>
                  <a:pt x="1270" y="280"/>
                  <a:pt x="1285" y="385"/>
                </a:cubicBezTo>
                <a:cubicBezTo>
                  <a:pt x="1229" y="554"/>
                  <a:pt x="1286" y="467"/>
                  <a:pt x="990" y="483"/>
                </a:cubicBezTo>
                <a:cubicBezTo>
                  <a:pt x="982" y="496"/>
                  <a:pt x="924" y="561"/>
                  <a:pt x="976" y="582"/>
                </a:cubicBezTo>
                <a:cubicBezTo>
                  <a:pt x="995" y="590"/>
                  <a:pt x="1013" y="563"/>
                  <a:pt x="1032" y="554"/>
                </a:cubicBezTo>
                <a:cubicBezTo>
                  <a:pt x="1046" y="535"/>
                  <a:pt x="1056" y="513"/>
                  <a:pt x="1074" y="498"/>
                </a:cubicBezTo>
                <a:cubicBezTo>
                  <a:pt x="1102" y="475"/>
                  <a:pt x="1143" y="475"/>
                  <a:pt x="1173" y="455"/>
                </a:cubicBezTo>
                <a:cubicBezTo>
                  <a:pt x="1250" y="401"/>
                  <a:pt x="1319" y="338"/>
                  <a:pt x="1398" y="287"/>
                </a:cubicBezTo>
                <a:cubicBezTo>
                  <a:pt x="1421" y="296"/>
                  <a:pt x="1451" y="296"/>
                  <a:pt x="1468" y="315"/>
                </a:cubicBezTo>
                <a:cubicBezTo>
                  <a:pt x="1487" y="337"/>
                  <a:pt x="1487" y="371"/>
                  <a:pt x="1496" y="399"/>
                </a:cubicBezTo>
                <a:cubicBezTo>
                  <a:pt x="1501" y="415"/>
                  <a:pt x="1515" y="427"/>
                  <a:pt x="1524" y="441"/>
                </a:cubicBezTo>
                <a:cubicBezTo>
                  <a:pt x="1519" y="465"/>
                  <a:pt x="1533" y="504"/>
                  <a:pt x="1510" y="512"/>
                </a:cubicBezTo>
                <a:cubicBezTo>
                  <a:pt x="1466" y="528"/>
                  <a:pt x="1416" y="498"/>
                  <a:pt x="1369" y="498"/>
                </a:cubicBezTo>
                <a:cubicBezTo>
                  <a:pt x="1304" y="498"/>
                  <a:pt x="1238" y="507"/>
                  <a:pt x="1173" y="512"/>
                </a:cubicBezTo>
                <a:cubicBezTo>
                  <a:pt x="1160" y="564"/>
                  <a:pt x="1137" y="629"/>
                  <a:pt x="1173" y="680"/>
                </a:cubicBezTo>
                <a:cubicBezTo>
                  <a:pt x="1184" y="696"/>
                  <a:pt x="1210" y="671"/>
                  <a:pt x="1229" y="666"/>
                </a:cubicBezTo>
                <a:cubicBezTo>
                  <a:pt x="1284" y="593"/>
                  <a:pt x="1403" y="458"/>
                  <a:pt x="1496" y="427"/>
                </a:cubicBezTo>
                <a:cubicBezTo>
                  <a:pt x="1510" y="432"/>
                  <a:pt x="1605" y="455"/>
                  <a:pt x="1622" y="483"/>
                </a:cubicBezTo>
                <a:cubicBezTo>
                  <a:pt x="1638" y="508"/>
                  <a:pt x="1650" y="568"/>
                  <a:pt x="1650" y="568"/>
                </a:cubicBezTo>
                <a:cubicBezTo>
                  <a:pt x="1650" y="568"/>
                  <a:pt x="1627" y="714"/>
                  <a:pt x="1622" y="722"/>
                </a:cubicBezTo>
                <a:cubicBezTo>
                  <a:pt x="1614" y="737"/>
                  <a:pt x="1594" y="741"/>
                  <a:pt x="1580" y="750"/>
                </a:cubicBezTo>
                <a:cubicBezTo>
                  <a:pt x="1538" y="745"/>
                  <a:pt x="1494" y="748"/>
                  <a:pt x="1454" y="736"/>
                </a:cubicBezTo>
                <a:cubicBezTo>
                  <a:pt x="1423" y="726"/>
                  <a:pt x="1394" y="687"/>
                  <a:pt x="1369" y="666"/>
                </a:cubicBezTo>
                <a:cubicBezTo>
                  <a:pt x="1315" y="621"/>
                  <a:pt x="1268" y="585"/>
                  <a:pt x="1229" y="526"/>
                </a:cubicBezTo>
                <a:cubicBezTo>
                  <a:pt x="1201" y="535"/>
                  <a:pt x="1169" y="537"/>
                  <a:pt x="1145" y="554"/>
                </a:cubicBezTo>
                <a:cubicBezTo>
                  <a:pt x="1118" y="574"/>
                  <a:pt x="1136" y="686"/>
                  <a:pt x="1145" y="708"/>
                </a:cubicBezTo>
                <a:cubicBezTo>
                  <a:pt x="1156" y="736"/>
                  <a:pt x="1257" y="756"/>
                  <a:pt x="1285" y="764"/>
                </a:cubicBezTo>
                <a:cubicBezTo>
                  <a:pt x="1271" y="769"/>
                  <a:pt x="1256" y="772"/>
                  <a:pt x="1243" y="779"/>
                </a:cubicBezTo>
                <a:cubicBezTo>
                  <a:pt x="1223" y="791"/>
                  <a:pt x="1210" y="818"/>
                  <a:pt x="1187" y="821"/>
                </a:cubicBezTo>
                <a:cubicBezTo>
                  <a:pt x="1136" y="828"/>
                  <a:pt x="1084" y="812"/>
                  <a:pt x="1032" y="807"/>
                </a:cubicBezTo>
                <a:cubicBezTo>
                  <a:pt x="942" y="777"/>
                  <a:pt x="862" y="747"/>
                  <a:pt x="793" y="680"/>
                </a:cubicBezTo>
                <a:cubicBezTo>
                  <a:pt x="770" y="612"/>
                  <a:pt x="780" y="535"/>
                  <a:pt x="751" y="469"/>
                </a:cubicBezTo>
                <a:cubicBezTo>
                  <a:pt x="744" y="453"/>
                  <a:pt x="733" y="498"/>
                  <a:pt x="723" y="512"/>
                </a:cubicBezTo>
                <a:cubicBezTo>
                  <a:pt x="710" y="531"/>
                  <a:pt x="695" y="549"/>
                  <a:pt x="681" y="568"/>
                </a:cubicBezTo>
                <a:cubicBezTo>
                  <a:pt x="668" y="606"/>
                  <a:pt x="642" y="640"/>
                  <a:pt x="639" y="680"/>
                </a:cubicBezTo>
                <a:cubicBezTo>
                  <a:pt x="636" y="713"/>
                  <a:pt x="648" y="746"/>
                  <a:pt x="653" y="779"/>
                </a:cubicBezTo>
                <a:cubicBezTo>
                  <a:pt x="827" y="764"/>
                  <a:pt x="826" y="799"/>
                  <a:pt x="892" y="666"/>
                </a:cubicBezTo>
                <a:cubicBezTo>
                  <a:pt x="897" y="615"/>
                  <a:pt x="899" y="563"/>
                  <a:pt x="906" y="512"/>
                </a:cubicBezTo>
                <a:cubicBezTo>
                  <a:pt x="909" y="493"/>
                  <a:pt x="903" y="465"/>
                  <a:pt x="920" y="455"/>
                </a:cubicBezTo>
                <a:cubicBezTo>
                  <a:pt x="936" y="445"/>
                  <a:pt x="957" y="464"/>
                  <a:pt x="976" y="469"/>
                </a:cubicBezTo>
                <a:cubicBezTo>
                  <a:pt x="1063" y="557"/>
                  <a:pt x="1019" y="520"/>
                  <a:pt x="1103" y="582"/>
                </a:cubicBezTo>
                <a:cubicBezTo>
                  <a:pt x="1112" y="601"/>
                  <a:pt x="1128" y="617"/>
                  <a:pt x="1131" y="638"/>
                </a:cubicBezTo>
                <a:cubicBezTo>
                  <a:pt x="1142" y="718"/>
                  <a:pt x="969" y="706"/>
                  <a:pt x="948" y="708"/>
                </a:cubicBezTo>
                <a:cubicBezTo>
                  <a:pt x="908" y="768"/>
                  <a:pt x="903" y="783"/>
                  <a:pt x="976" y="807"/>
                </a:cubicBezTo>
                <a:cubicBezTo>
                  <a:pt x="1048" y="789"/>
                  <a:pt x="1116" y="760"/>
                  <a:pt x="1187" y="736"/>
                </a:cubicBezTo>
                <a:cubicBezTo>
                  <a:pt x="1250" y="715"/>
                  <a:pt x="1377" y="713"/>
                  <a:pt x="1454" y="694"/>
                </a:cubicBezTo>
                <a:cubicBezTo>
                  <a:pt x="1583" y="608"/>
                  <a:pt x="1492" y="462"/>
                  <a:pt x="1398" y="399"/>
                </a:cubicBezTo>
                <a:cubicBezTo>
                  <a:pt x="1388" y="408"/>
                  <a:pt x="1382" y="424"/>
                  <a:pt x="1369" y="427"/>
                </a:cubicBezTo>
                <a:cubicBezTo>
                  <a:pt x="1355" y="430"/>
                  <a:pt x="1341" y="417"/>
                  <a:pt x="1327" y="413"/>
                </a:cubicBezTo>
                <a:cubicBezTo>
                  <a:pt x="1308" y="408"/>
                  <a:pt x="1290" y="404"/>
                  <a:pt x="1271" y="399"/>
                </a:cubicBezTo>
                <a:cubicBezTo>
                  <a:pt x="1215" y="408"/>
                  <a:pt x="1155" y="405"/>
                  <a:pt x="1103" y="427"/>
                </a:cubicBezTo>
                <a:cubicBezTo>
                  <a:pt x="1072" y="440"/>
                  <a:pt x="1032" y="498"/>
                  <a:pt x="1032" y="498"/>
                </a:cubicBezTo>
                <a:cubicBezTo>
                  <a:pt x="999" y="598"/>
                  <a:pt x="1020" y="557"/>
                  <a:pt x="976" y="624"/>
                </a:cubicBezTo>
                <a:cubicBezTo>
                  <a:pt x="916" y="579"/>
                  <a:pt x="889" y="585"/>
                  <a:pt x="850" y="526"/>
                </a:cubicBezTo>
                <a:cubicBezTo>
                  <a:pt x="831" y="535"/>
                  <a:pt x="807" y="538"/>
                  <a:pt x="793" y="554"/>
                </a:cubicBezTo>
                <a:cubicBezTo>
                  <a:pt x="785" y="564"/>
                  <a:pt x="766" y="686"/>
                  <a:pt x="765" y="694"/>
                </a:cubicBezTo>
                <a:cubicBezTo>
                  <a:pt x="705" y="604"/>
                  <a:pt x="665" y="506"/>
                  <a:pt x="555" y="469"/>
                </a:cubicBezTo>
                <a:cubicBezTo>
                  <a:pt x="546" y="479"/>
                  <a:pt x="538" y="491"/>
                  <a:pt x="527" y="498"/>
                </a:cubicBezTo>
                <a:cubicBezTo>
                  <a:pt x="509" y="510"/>
                  <a:pt x="485" y="511"/>
                  <a:pt x="470" y="526"/>
                </a:cubicBezTo>
                <a:cubicBezTo>
                  <a:pt x="459" y="536"/>
                  <a:pt x="463" y="555"/>
                  <a:pt x="456" y="568"/>
                </a:cubicBezTo>
                <a:cubicBezTo>
                  <a:pt x="448" y="583"/>
                  <a:pt x="437" y="596"/>
                  <a:pt x="428" y="610"/>
                </a:cubicBezTo>
                <a:cubicBezTo>
                  <a:pt x="473" y="744"/>
                  <a:pt x="605" y="673"/>
                  <a:pt x="737" y="666"/>
                </a:cubicBezTo>
                <a:cubicBezTo>
                  <a:pt x="812" y="616"/>
                  <a:pt x="904" y="605"/>
                  <a:pt x="990" y="582"/>
                </a:cubicBezTo>
                <a:cubicBezTo>
                  <a:pt x="1027" y="572"/>
                  <a:pt x="1103" y="554"/>
                  <a:pt x="1103" y="554"/>
                </a:cubicBezTo>
                <a:cubicBezTo>
                  <a:pt x="1117" y="563"/>
                  <a:pt x="1137" y="567"/>
                  <a:pt x="1145" y="582"/>
                </a:cubicBezTo>
                <a:cubicBezTo>
                  <a:pt x="1164" y="620"/>
                  <a:pt x="1159" y="667"/>
                  <a:pt x="1173" y="708"/>
                </a:cubicBezTo>
                <a:cubicBezTo>
                  <a:pt x="1041" y="741"/>
                  <a:pt x="1199" y="708"/>
                  <a:pt x="948" y="708"/>
                </a:cubicBezTo>
                <a:cubicBezTo>
                  <a:pt x="910" y="708"/>
                  <a:pt x="836" y="722"/>
                  <a:pt x="836" y="7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4572000" y="2971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1447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1676400" y="3581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1828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3048000" y="2895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1143000" y="3810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5410200" y="3352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59436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51054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5638800" y="4267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Freeform 25"/>
          <p:cNvSpPr>
            <a:spLocks/>
          </p:cNvSpPr>
          <p:nvPr/>
        </p:nvSpPr>
        <p:spPr bwMode="auto">
          <a:xfrm>
            <a:off x="6400800" y="3111500"/>
            <a:ext cx="2667000" cy="698500"/>
          </a:xfrm>
          <a:custGeom>
            <a:avLst/>
            <a:gdLst>
              <a:gd name="T0" fmla="*/ 0 w 1680"/>
              <a:gd name="T1" fmla="*/ 2147483647 h 440"/>
              <a:gd name="T2" fmla="*/ 2147483647 w 1680"/>
              <a:gd name="T3" fmla="*/ 2147483647 h 440"/>
              <a:gd name="T4" fmla="*/ 2147483647 w 1680"/>
              <a:gd name="T5" fmla="*/ 2147483647 h 440"/>
              <a:gd name="T6" fmla="*/ 2147483647 w 1680"/>
              <a:gd name="T7" fmla="*/ 2147483647 h 440"/>
              <a:gd name="T8" fmla="*/ 2147483647 w 1680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440"/>
              <a:gd name="T17" fmla="*/ 1680 w 1680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440">
                <a:moveTo>
                  <a:pt x="0" y="440"/>
                </a:moveTo>
                <a:cubicBezTo>
                  <a:pt x="112" y="300"/>
                  <a:pt x="224" y="160"/>
                  <a:pt x="384" y="152"/>
                </a:cubicBezTo>
                <a:cubicBezTo>
                  <a:pt x="544" y="144"/>
                  <a:pt x="792" y="408"/>
                  <a:pt x="960" y="392"/>
                </a:cubicBezTo>
                <a:cubicBezTo>
                  <a:pt x="1128" y="376"/>
                  <a:pt x="1272" y="112"/>
                  <a:pt x="1392" y="56"/>
                </a:cubicBezTo>
                <a:cubicBezTo>
                  <a:pt x="1512" y="0"/>
                  <a:pt x="1596" y="28"/>
                  <a:pt x="1680" y="5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 flipH="1" flipV="1">
            <a:off x="5943600" y="50292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6629400" y="5562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Cell wall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Typical Prokaryotic Cell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33400" y="2286000"/>
            <a:ext cx="6172200" cy="3200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762000" y="2514600"/>
            <a:ext cx="5715000" cy="2743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2152650" y="3113088"/>
            <a:ext cx="2619375" cy="1347787"/>
          </a:xfrm>
          <a:custGeom>
            <a:avLst/>
            <a:gdLst>
              <a:gd name="T0" fmla="*/ 2147483647 w 1650"/>
              <a:gd name="T1" fmla="*/ 2147483647 h 849"/>
              <a:gd name="T2" fmla="*/ 2147483647 w 1650"/>
              <a:gd name="T3" fmla="*/ 2147483647 h 849"/>
              <a:gd name="T4" fmla="*/ 2147483647 w 1650"/>
              <a:gd name="T5" fmla="*/ 2147483647 h 849"/>
              <a:gd name="T6" fmla="*/ 2147483647 w 1650"/>
              <a:gd name="T7" fmla="*/ 2147483647 h 849"/>
              <a:gd name="T8" fmla="*/ 2147483647 w 1650"/>
              <a:gd name="T9" fmla="*/ 2147483647 h 849"/>
              <a:gd name="T10" fmla="*/ 2147483647 w 1650"/>
              <a:gd name="T11" fmla="*/ 2147483647 h 849"/>
              <a:gd name="T12" fmla="*/ 2147483647 w 1650"/>
              <a:gd name="T13" fmla="*/ 2147483647 h 849"/>
              <a:gd name="T14" fmla="*/ 2147483647 w 1650"/>
              <a:gd name="T15" fmla="*/ 2147483647 h 849"/>
              <a:gd name="T16" fmla="*/ 2147483647 w 1650"/>
              <a:gd name="T17" fmla="*/ 2147483647 h 849"/>
              <a:gd name="T18" fmla="*/ 2147483647 w 1650"/>
              <a:gd name="T19" fmla="*/ 2147483647 h 849"/>
              <a:gd name="T20" fmla="*/ 2147483647 w 1650"/>
              <a:gd name="T21" fmla="*/ 2147483647 h 849"/>
              <a:gd name="T22" fmla="*/ 2147483647 w 1650"/>
              <a:gd name="T23" fmla="*/ 2147483647 h 849"/>
              <a:gd name="T24" fmla="*/ 2147483647 w 1650"/>
              <a:gd name="T25" fmla="*/ 2147483647 h 849"/>
              <a:gd name="T26" fmla="*/ 2147483647 w 1650"/>
              <a:gd name="T27" fmla="*/ 2147483647 h 849"/>
              <a:gd name="T28" fmla="*/ 2147483647 w 1650"/>
              <a:gd name="T29" fmla="*/ 2147483647 h 849"/>
              <a:gd name="T30" fmla="*/ 2147483647 w 1650"/>
              <a:gd name="T31" fmla="*/ 2147483647 h 849"/>
              <a:gd name="T32" fmla="*/ 2147483647 w 1650"/>
              <a:gd name="T33" fmla="*/ 2147483647 h 849"/>
              <a:gd name="T34" fmla="*/ 2147483647 w 1650"/>
              <a:gd name="T35" fmla="*/ 2147483647 h 849"/>
              <a:gd name="T36" fmla="*/ 2147483647 w 1650"/>
              <a:gd name="T37" fmla="*/ 2147483647 h 849"/>
              <a:gd name="T38" fmla="*/ 2147483647 w 1650"/>
              <a:gd name="T39" fmla="*/ 2147483647 h 849"/>
              <a:gd name="T40" fmla="*/ 2147483647 w 1650"/>
              <a:gd name="T41" fmla="*/ 2147483647 h 849"/>
              <a:gd name="T42" fmla="*/ 2147483647 w 1650"/>
              <a:gd name="T43" fmla="*/ 2147483647 h 849"/>
              <a:gd name="T44" fmla="*/ 2147483647 w 1650"/>
              <a:gd name="T45" fmla="*/ 2147483647 h 849"/>
              <a:gd name="T46" fmla="*/ 2147483647 w 1650"/>
              <a:gd name="T47" fmla="*/ 2147483647 h 849"/>
              <a:gd name="T48" fmla="*/ 2147483647 w 1650"/>
              <a:gd name="T49" fmla="*/ 2147483647 h 849"/>
              <a:gd name="T50" fmla="*/ 2147483647 w 1650"/>
              <a:gd name="T51" fmla="*/ 2147483647 h 849"/>
              <a:gd name="T52" fmla="*/ 2147483647 w 1650"/>
              <a:gd name="T53" fmla="*/ 2147483647 h 849"/>
              <a:gd name="T54" fmla="*/ 2147483647 w 1650"/>
              <a:gd name="T55" fmla="*/ 2147483647 h 849"/>
              <a:gd name="T56" fmla="*/ 2147483647 w 1650"/>
              <a:gd name="T57" fmla="*/ 2147483647 h 849"/>
              <a:gd name="T58" fmla="*/ 2147483647 w 1650"/>
              <a:gd name="T59" fmla="*/ 2147483647 h 849"/>
              <a:gd name="T60" fmla="*/ 2147483647 w 1650"/>
              <a:gd name="T61" fmla="*/ 2147483647 h 849"/>
              <a:gd name="T62" fmla="*/ 2147483647 w 1650"/>
              <a:gd name="T63" fmla="*/ 2147483647 h 849"/>
              <a:gd name="T64" fmla="*/ 2147483647 w 1650"/>
              <a:gd name="T65" fmla="*/ 2147483647 h 849"/>
              <a:gd name="T66" fmla="*/ 2147483647 w 1650"/>
              <a:gd name="T67" fmla="*/ 2147483647 h 849"/>
              <a:gd name="T68" fmla="*/ 2147483647 w 1650"/>
              <a:gd name="T69" fmla="*/ 2147483647 h 849"/>
              <a:gd name="T70" fmla="*/ 2147483647 w 1650"/>
              <a:gd name="T71" fmla="*/ 2147483647 h 849"/>
              <a:gd name="T72" fmla="*/ 2147483647 w 1650"/>
              <a:gd name="T73" fmla="*/ 2147483647 h 849"/>
              <a:gd name="T74" fmla="*/ 2147483647 w 1650"/>
              <a:gd name="T75" fmla="*/ 2147483647 h 849"/>
              <a:gd name="T76" fmla="*/ 2147483647 w 1650"/>
              <a:gd name="T77" fmla="*/ 2147483647 h 849"/>
              <a:gd name="T78" fmla="*/ 2147483647 w 1650"/>
              <a:gd name="T79" fmla="*/ 2147483647 h 849"/>
              <a:gd name="T80" fmla="*/ 2147483647 w 1650"/>
              <a:gd name="T81" fmla="*/ 2147483647 h 849"/>
              <a:gd name="T82" fmla="*/ 2147483647 w 1650"/>
              <a:gd name="T83" fmla="*/ 2147483647 h 849"/>
              <a:gd name="T84" fmla="*/ 2147483647 w 1650"/>
              <a:gd name="T85" fmla="*/ 2147483647 h 849"/>
              <a:gd name="T86" fmla="*/ 2147483647 w 1650"/>
              <a:gd name="T87" fmla="*/ 2147483647 h 849"/>
              <a:gd name="T88" fmla="*/ 2147483647 w 1650"/>
              <a:gd name="T89" fmla="*/ 2147483647 h 849"/>
              <a:gd name="T90" fmla="*/ 2147483647 w 1650"/>
              <a:gd name="T91" fmla="*/ 2147483647 h 849"/>
              <a:gd name="T92" fmla="*/ 2147483647 w 1650"/>
              <a:gd name="T93" fmla="*/ 2147483647 h 849"/>
              <a:gd name="T94" fmla="*/ 2147483647 w 1650"/>
              <a:gd name="T95" fmla="*/ 2147483647 h 849"/>
              <a:gd name="T96" fmla="*/ 2147483647 w 1650"/>
              <a:gd name="T97" fmla="*/ 2147483647 h 849"/>
              <a:gd name="T98" fmla="*/ 2147483647 w 1650"/>
              <a:gd name="T99" fmla="*/ 2147483647 h 849"/>
              <a:gd name="T100" fmla="*/ 2147483647 w 1650"/>
              <a:gd name="T101" fmla="*/ 2147483647 h 849"/>
              <a:gd name="T102" fmla="*/ 2147483647 w 1650"/>
              <a:gd name="T103" fmla="*/ 2147483647 h 849"/>
              <a:gd name="T104" fmla="*/ 2147483647 w 1650"/>
              <a:gd name="T105" fmla="*/ 2147483647 h 849"/>
              <a:gd name="T106" fmla="*/ 2147483647 w 1650"/>
              <a:gd name="T107" fmla="*/ 2147483647 h 849"/>
              <a:gd name="T108" fmla="*/ 2147483647 w 1650"/>
              <a:gd name="T109" fmla="*/ 2147483647 h 849"/>
              <a:gd name="T110" fmla="*/ 2147483647 w 1650"/>
              <a:gd name="T111" fmla="*/ 2147483647 h 849"/>
              <a:gd name="T112" fmla="*/ 2147483647 w 1650"/>
              <a:gd name="T113" fmla="*/ 2147483647 h 849"/>
              <a:gd name="T114" fmla="*/ 2147483647 w 1650"/>
              <a:gd name="T115" fmla="*/ 2147483647 h 849"/>
              <a:gd name="T116" fmla="*/ 2147483647 w 1650"/>
              <a:gd name="T117" fmla="*/ 2147483647 h 849"/>
              <a:gd name="T118" fmla="*/ 2147483647 w 1650"/>
              <a:gd name="T119" fmla="*/ 2147483647 h 849"/>
              <a:gd name="T120" fmla="*/ 2147483647 w 1650"/>
              <a:gd name="T121" fmla="*/ 2147483647 h 849"/>
              <a:gd name="T122" fmla="*/ 2147483647 w 1650"/>
              <a:gd name="T123" fmla="*/ 2147483647 h 8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50"/>
              <a:gd name="T187" fmla="*/ 0 h 849"/>
              <a:gd name="T188" fmla="*/ 1650 w 1650"/>
              <a:gd name="T189" fmla="*/ 849 h 8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50" h="849">
                <a:moveTo>
                  <a:pt x="779" y="835"/>
                </a:moveTo>
                <a:cubicBezTo>
                  <a:pt x="762" y="678"/>
                  <a:pt x="785" y="676"/>
                  <a:pt x="653" y="610"/>
                </a:cubicBezTo>
                <a:cubicBezTo>
                  <a:pt x="611" y="615"/>
                  <a:pt x="566" y="607"/>
                  <a:pt x="527" y="624"/>
                </a:cubicBezTo>
                <a:cubicBezTo>
                  <a:pt x="445" y="659"/>
                  <a:pt x="474" y="690"/>
                  <a:pt x="428" y="736"/>
                </a:cubicBezTo>
                <a:cubicBezTo>
                  <a:pt x="416" y="748"/>
                  <a:pt x="400" y="755"/>
                  <a:pt x="386" y="764"/>
                </a:cubicBezTo>
                <a:cubicBezTo>
                  <a:pt x="365" y="828"/>
                  <a:pt x="350" y="828"/>
                  <a:pt x="288" y="849"/>
                </a:cubicBezTo>
                <a:cubicBezTo>
                  <a:pt x="269" y="844"/>
                  <a:pt x="247" y="847"/>
                  <a:pt x="232" y="835"/>
                </a:cubicBezTo>
                <a:cubicBezTo>
                  <a:pt x="216" y="822"/>
                  <a:pt x="216" y="795"/>
                  <a:pt x="203" y="779"/>
                </a:cubicBezTo>
                <a:cubicBezTo>
                  <a:pt x="192" y="766"/>
                  <a:pt x="175" y="760"/>
                  <a:pt x="161" y="750"/>
                </a:cubicBezTo>
                <a:cubicBezTo>
                  <a:pt x="166" y="722"/>
                  <a:pt x="161" y="691"/>
                  <a:pt x="175" y="666"/>
                </a:cubicBezTo>
                <a:cubicBezTo>
                  <a:pt x="182" y="653"/>
                  <a:pt x="202" y="652"/>
                  <a:pt x="217" y="652"/>
                </a:cubicBezTo>
                <a:cubicBezTo>
                  <a:pt x="311" y="652"/>
                  <a:pt x="404" y="661"/>
                  <a:pt x="498" y="666"/>
                </a:cubicBezTo>
                <a:cubicBezTo>
                  <a:pt x="550" y="661"/>
                  <a:pt x="604" y="669"/>
                  <a:pt x="653" y="652"/>
                </a:cubicBezTo>
                <a:cubicBezTo>
                  <a:pt x="730" y="625"/>
                  <a:pt x="684" y="485"/>
                  <a:pt x="681" y="455"/>
                </a:cubicBezTo>
                <a:cubicBezTo>
                  <a:pt x="605" y="485"/>
                  <a:pt x="515" y="537"/>
                  <a:pt x="456" y="596"/>
                </a:cubicBezTo>
                <a:cubicBezTo>
                  <a:pt x="363" y="689"/>
                  <a:pt x="498" y="591"/>
                  <a:pt x="386" y="666"/>
                </a:cubicBezTo>
                <a:cubicBezTo>
                  <a:pt x="381" y="680"/>
                  <a:pt x="387" y="710"/>
                  <a:pt x="372" y="708"/>
                </a:cubicBezTo>
                <a:cubicBezTo>
                  <a:pt x="348" y="705"/>
                  <a:pt x="239" y="611"/>
                  <a:pt x="217" y="596"/>
                </a:cubicBezTo>
                <a:cubicBezTo>
                  <a:pt x="181" y="571"/>
                  <a:pt x="105" y="526"/>
                  <a:pt x="105" y="526"/>
                </a:cubicBezTo>
                <a:cubicBezTo>
                  <a:pt x="63" y="463"/>
                  <a:pt x="31" y="414"/>
                  <a:pt x="7" y="343"/>
                </a:cubicBezTo>
                <a:cubicBezTo>
                  <a:pt x="12" y="310"/>
                  <a:pt x="0" y="271"/>
                  <a:pt x="21" y="245"/>
                </a:cubicBezTo>
                <a:cubicBezTo>
                  <a:pt x="32" y="232"/>
                  <a:pt x="50" y="262"/>
                  <a:pt x="63" y="273"/>
                </a:cubicBezTo>
                <a:cubicBezTo>
                  <a:pt x="78" y="286"/>
                  <a:pt x="90" y="302"/>
                  <a:pt x="105" y="315"/>
                </a:cubicBezTo>
                <a:cubicBezTo>
                  <a:pt x="118" y="326"/>
                  <a:pt x="134" y="333"/>
                  <a:pt x="147" y="343"/>
                </a:cubicBezTo>
                <a:cubicBezTo>
                  <a:pt x="230" y="405"/>
                  <a:pt x="299" y="444"/>
                  <a:pt x="400" y="469"/>
                </a:cubicBezTo>
                <a:cubicBezTo>
                  <a:pt x="499" y="436"/>
                  <a:pt x="560" y="401"/>
                  <a:pt x="625" y="315"/>
                </a:cubicBezTo>
                <a:cubicBezTo>
                  <a:pt x="630" y="301"/>
                  <a:pt x="644" y="287"/>
                  <a:pt x="639" y="273"/>
                </a:cubicBezTo>
                <a:cubicBezTo>
                  <a:pt x="620" y="225"/>
                  <a:pt x="569" y="252"/>
                  <a:pt x="541" y="259"/>
                </a:cubicBezTo>
                <a:cubicBezTo>
                  <a:pt x="440" y="329"/>
                  <a:pt x="346" y="397"/>
                  <a:pt x="260" y="483"/>
                </a:cubicBezTo>
                <a:cubicBezTo>
                  <a:pt x="265" y="521"/>
                  <a:pt x="260" y="561"/>
                  <a:pt x="274" y="596"/>
                </a:cubicBezTo>
                <a:cubicBezTo>
                  <a:pt x="279" y="610"/>
                  <a:pt x="288" y="569"/>
                  <a:pt x="288" y="554"/>
                </a:cubicBezTo>
                <a:cubicBezTo>
                  <a:pt x="288" y="446"/>
                  <a:pt x="282" y="338"/>
                  <a:pt x="274" y="231"/>
                </a:cubicBezTo>
                <a:cubicBezTo>
                  <a:pt x="273" y="216"/>
                  <a:pt x="247" y="195"/>
                  <a:pt x="260" y="188"/>
                </a:cubicBezTo>
                <a:cubicBezTo>
                  <a:pt x="275" y="180"/>
                  <a:pt x="287" y="209"/>
                  <a:pt x="302" y="217"/>
                </a:cubicBezTo>
                <a:cubicBezTo>
                  <a:pt x="315" y="224"/>
                  <a:pt x="330" y="226"/>
                  <a:pt x="344" y="231"/>
                </a:cubicBezTo>
                <a:cubicBezTo>
                  <a:pt x="393" y="268"/>
                  <a:pt x="420" y="310"/>
                  <a:pt x="470" y="343"/>
                </a:cubicBezTo>
                <a:cubicBezTo>
                  <a:pt x="495" y="418"/>
                  <a:pt x="527" y="448"/>
                  <a:pt x="597" y="483"/>
                </a:cubicBezTo>
                <a:cubicBezTo>
                  <a:pt x="611" y="469"/>
                  <a:pt x="635" y="460"/>
                  <a:pt x="639" y="441"/>
                </a:cubicBezTo>
                <a:cubicBezTo>
                  <a:pt x="680" y="221"/>
                  <a:pt x="585" y="0"/>
                  <a:pt x="709" y="146"/>
                </a:cubicBezTo>
                <a:cubicBezTo>
                  <a:pt x="724" y="164"/>
                  <a:pt x="737" y="184"/>
                  <a:pt x="751" y="203"/>
                </a:cubicBezTo>
                <a:cubicBezTo>
                  <a:pt x="760" y="231"/>
                  <a:pt x="770" y="259"/>
                  <a:pt x="779" y="287"/>
                </a:cubicBezTo>
                <a:cubicBezTo>
                  <a:pt x="784" y="301"/>
                  <a:pt x="793" y="329"/>
                  <a:pt x="793" y="329"/>
                </a:cubicBezTo>
                <a:cubicBezTo>
                  <a:pt x="773" y="430"/>
                  <a:pt x="787" y="374"/>
                  <a:pt x="751" y="483"/>
                </a:cubicBezTo>
                <a:cubicBezTo>
                  <a:pt x="746" y="497"/>
                  <a:pt x="737" y="526"/>
                  <a:pt x="737" y="526"/>
                </a:cubicBezTo>
                <a:cubicBezTo>
                  <a:pt x="746" y="540"/>
                  <a:pt x="748" y="568"/>
                  <a:pt x="765" y="568"/>
                </a:cubicBezTo>
                <a:cubicBezTo>
                  <a:pt x="782" y="568"/>
                  <a:pt x="782" y="539"/>
                  <a:pt x="793" y="526"/>
                </a:cubicBezTo>
                <a:cubicBezTo>
                  <a:pt x="801" y="516"/>
                  <a:pt x="812" y="507"/>
                  <a:pt x="822" y="498"/>
                </a:cubicBezTo>
                <a:cubicBezTo>
                  <a:pt x="848" y="418"/>
                  <a:pt x="877" y="350"/>
                  <a:pt x="906" y="273"/>
                </a:cubicBezTo>
                <a:cubicBezTo>
                  <a:pt x="915" y="249"/>
                  <a:pt x="925" y="227"/>
                  <a:pt x="934" y="203"/>
                </a:cubicBezTo>
                <a:cubicBezTo>
                  <a:pt x="939" y="189"/>
                  <a:pt x="937" y="171"/>
                  <a:pt x="948" y="160"/>
                </a:cubicBezTo>
                <a:cubicBezTo>
                  <a:pt x="958" y="149"/>
                  <a:pt x="976" y="151"/>
                  <a:pt x="990" y="146"/>
                </a:cubicBezTo>
                <a:cubicBezTo>
                  <a:pt x="1057" y="159"/>
                  <a:pt x="1061" y="143"/>
                  <a:pt x="1088" y="203"/>
                </a:cubicBezTo>
                <a:cubicBezTo>
                  <a:pt x="1100" y="230"/>
                  <a:pt x="1117" y="287"/>
                  <a:pt x="1117" y="287"/>
                </a:cubicBezTo>
                <a:cubicBezTo>
                  <a:pt x="994" y="405"/>
                  <a:pt x="792" y="246"/>
                  <a:pt x="667" y="371"/>
                </a:cubicBezTo>
                <a:cubicBezTo>
                  <a:pt x="682" y="463"/>
                  <a:pt x="675" y="482"/>
                  <a:pt x="765" y="512"/>
                </a:cubicBezTo>
                <a:cubicBezTo>
                  <a:pt x="803" y="507"/>
                  <a:pt x="841" y="507"/>
                  <a:pt x="878" y="498"/>
                </a:cubicBezTo>
                <a:cubicBezTo>
                  <a:pt x="991" y="469"/>
                  <a:pt x="1016" y="335"/>
                  <a:pt x="1103" y="273"/>
                </a:cubicBezTo>
                <a:cubicBezTo>
                  <a:pt x="1129" y="255"/>
                  <a:pt x="1161" y="248"/>
                  <a:pt x="1187" y="231"/>
                </a:cubicBezTo>
                <a:cubicBezTo>
                  <a:pt x="1289" y="256"/>
                  <a:pt x="1270" y="280"/>
                  <a:pt x="1285" y="385"/>
                </a:cubicBezTo>
                <a:cubicBezTo>
                  <a:pt x="1229" y="554"/>
                  <a:pt x="1286" y="467"/>
                  <a:pt x="990" y="483"/>
                </a:cubicBezTo>
                <a:cubicBezTo>
                  <a:pt x="982" y="496"/>
                  <a:pt x="924" y="561"/>
                  <a:pt x="976" y="582"/>
                </a:cubicBezTo>
                <a:cubicBezTo>
                  <a:pt x="995" y="590"/>
                  <a:pt x="1013" y="563"/>
                  <a:pt x="1032" y="554"/>
                </a:cubicBezTo>
                <a:cubicBezTo>
                  <a:pt x="1046" y="535"/>
                  <a:pt x="1056" y="513"/>
                  <a:pt x="1074" y="498"/>
                </a:cubicBezTo>
                <a:cubicBezTo>
                  <a:pt x="1102" y="475"/>
                  <a:pt x="1143" y="475"/>
                  <a:pt x="1173" y="455"/>
                </a:cubicBezTo>
                <a:cubicBezTo>
                  <a:pt x="1250" y="401"/>
                  <a:pt x="1319" y="338"/>
                  <a:pt x="1398" y="287"/>
                </a:cubicBezTo>
                <a:cubicBezTo>
                  <a:pt x="1421" y="296"/>
                  <a:pt x="1451" y="296"/>
                  <a:pt x="1468" y="315"/>
                </a:cubicBezTo>
                <a:cubicBezTo>
                  <a:pt x="1487" y="337"/>
                  <a:pt x="1487" y="371"/>
                  <a:pt x="1496" y="399"/>
                </a:cubicBezTo>
                <a:cubicBezTo>
                  <a:pt x="1501" y="415"/>
                  <a:pt x="1515" y="427"/>
                  <a:pt x="1524" y="441"/>
                </a:cubicBezTo>
                <a:cubicBezTo>
                  <a:pt x="1519" y="465"/>
                  <a:pt x="1533" y="504"/>
                  <a:pt x="1510" y="512"/>
                </a:cubicBezTo>
                <a:cubicBezTo>
                  <a:pt x="1466" y="528"/>
                  <a:pt x="1416" y="498"/>
                  <a:pt x="1369" y="498"/>
                </a:cubicBezTo>
                <a:cubicBezTo>
                  <a:pt x="1304" y="498"/>
                  <a:pt x="1238" y="507"/>
                  <a:pt x="1173" y="512"/>
                </a:cubicBezTo>
                <a:cubicBezTo>
                  <a:pt x="1160" y="564"/>
                  <a:pt x="1137" y="629"/>
                  <a:pt x="1173" y="680"/>
                </a:cubicBezTo>
                <a:cubicBezTo>
                  <a:pt x="1184" y="696"/>
                  <a:pt x="1210" y="671"/>
                  <a:pt x="1229" y="666"/>
                </a:cubicBezTo>
                <a:cubicBezTo>
                  <a:pt x="1284" y="593"/>
                  <a:pt x="1403" y="458"/>
                  <a:pt x="1496" y="427"/>
                </a:cubicBezTo>
                <a:cubicBezTo>
                  <a:pt x="1510" y="432"/>
                  <a:pt x="1605" y="455"/>
                  <a:pt x="1622" y="483"/>
                </a:cubicBezTo>
                <a:cubicBezTo>
                  <a:pt x="1638" y="508"/>
                  <a:pt x="1650" y="568"/>
                  <a:pt x="1650" y="568"/>
                </a:cubicBezTo>
                <a:cubicBezTo>
                  <a:pt x="1650" y="568"/>
                  <a:pt x="1627" y="714"/>
                  <a:pt x="1622" y="722"/>
                </a:cubicBezTo>
                <a:cubicBezTo>
                  <a:pt x="1614" y="737"/>
                  <a:pt x="1594" y="741"/>
                  <a:pt x="1580" y="750"/>
                </a:cubicBezTo>
                <a:cubicBezTo>
                  <a:pt x="1538" y="745"/>
                  <a:pt x="1494" y="748"/>
                  <a:pt x="1454" y="736"/>
                </a:cubicBezTo>
                <a:cubicBezTo>
                  <a:pt x="1423" y="726"/>
                  <a:pt x="1394" y="687"/>
                  <a:pt x="1369" y="666"/>
                </a:cubicBezTo>
                <a:cubicBezTo>
                  <a:pt x="1315" y="621"/>
                  <a:pt x="1268" y="585"/>
                  <a:pt x="1229" y="526"/>
                </a:cubicBezTo>
                <a:cubicBezTo>
                  <a:pt x="1201" y="535"/>
                  <a:pt x="1169" y="537"/>
                  <a:pt x="1145" y="554"/>
                </a:cubicBezTo>
                <a:cubicBezTo>
                  <a:pt x="1118" y="574"/>
                  <a:pt x="1136" y="686"/>
                  <a:pt x="1145" y="708"/>
                </a:cubicBezTo>
                <a:cubicBezTo>
                  <a:pt x="1156" y="736"/>
                  <a:pt x="1257" y="756"/>
                  <a:pt x="1285" y="764"/>
                </a:cubicBezTo>
                <a:cubicBezTo>
                  <a:pt x="1271" y="769"/>
                  <a:pt x="1256" y="772"/>
                  <a:pt x="1243" y="779"/>
                </a:cubicBezTo>
                <a:cubicBezTo>
                  <a:pt x="1223" y="791"/>
                  <a:pt x="1210" y="818"/>
                  <a:pt x="1187" y="821"/>
                </a:cubicBezTo>
                <a:cubicBezTo>
                  <a:pt x="1136" y="828"/>
                  <a:pt x="1084" y="812"/>
                  <a:pt x="1032" y="807"/>
                </a:cubicBezTo>
                <a:cubicBezTo>
                  <a:pt x="942" y="777"/>
                  <a:pt x="862" y="747"/>
                  <a:pt x="793" y="680"/>
                </a:cubicBezTo>
                <a:cubicBezTo>
                  <a:pt x="770" y="612"/>
                  <a:pt x="780" y="535"/>
                  <a:pt x="751" y="469"/>
                </a:cubicBezTo>
                <a:cubicBezTo>
                  <a:pt x="744" y="453"/>
                  <a:pt x="733" y="498"/>
                  <a:pt x="723" y="512"/>
                </a:cubicBezTo>
                <a:cubicBezTo>
                  <a:pt x="710" y="531"/>
                  <a:pt x="695" y="549"/>
                  <a:pt x="681" y="568"/>
                </a:cubicBezTo>
                <a:cubicBezTo>
                  <a:pt x="668" y="606"/>
                  <a:pt x="642" y="640"/>
                  <a:pt x="639" y="680"/>
                </a:cubicBezTo>
                <a:cubicBezTo>
                  <a:pt x="636" y="713"/>
                  <a:pt x="648" y="746"/>
                  <a:pt x="653" y="779"/>
                </a:cubicBezTo>
                <a:cubicBezTo>
                  <a:pt x="827" y="764"/>
                  <a:pt x="826" y="799"/>
                  <a:pt x="892" y="666"/>
                </a:cubicBezTo>
                <a:cubicBezTo>
                  <a:pt x="897" y="615"/>
                  <a:pt x="899" y="563"/>
                  <a:pt x="906" y="512"/>
                </a:cubicBezTo>
                <a:cubicBezTo>
                  <a:pt x="909" y="493"/>
                  <a:pt x="903" y="465"/>
                  <a:pt x="920" y="455"/>
                </a:cubicBezTo>
                <a:cubicBezTo>
                  <a:pt x="936" y="445"/>
                  <a:pt x="957" y="464"/>
                  <a:pt x="976" y="469"/>
                </a:cubicBezTo>
                <a:cubicBezTo>
                  <a:pt x="1063" y="557"/>
                  <a:pt x="1019" y="520"/>
                  <a:pt x="1103" y="582"/>
                </a:cubicBezTo>
                <a:cubicBezTo>
                  <a:pt x="1112" y="601"/>
                  <a:pt x="1128" y="617"/>
                  <a:pt x="1131" y="638"/>
                </a:cubicBezTo>
                <a:cubicBezTo>
                  <a:pt x="1142" y="718"/>
                  <a:pt x="969" y="706"/>
                  <a:pt x="948" y="708"/>
                </a:cubicBezTo>
                <a:cubicBezTo>
                  <a:pt x="908" y="768"/>
                  <a:pt x="903" y="783"/>
                  <a:pt x="976" y="807"/>
                </a:cubicBezTo>
                <a:cubicBezTo>
                  <a:pt x="1048" y="789"/>
                  <a:pt x="1116" y="760"/>
                  <a:pt x="1187" y="736"/>
                </a:cubicBezTo>
                <a:cubicBezTo>
                  <a:pt x="1250" y="715"/>
                  <a:pt x="1377" y="713"/>
                  <a:pt x="1454" y="694"/>
                </a:cubicBezTo>
                <a:cubicBezTo>
                  <a:pt x="1583" y="608"/>
                  <a:pt x="1492" y="462"/>
                  <a:pt x="1398" y="399"/>
                </a:cubicBezTo>
                <a:cubicBezTo>
                  <a:pt x="1388" y="408"/>
                  <a:pt x="1382" y="424"/>
                  <a:pt x="1369" y="427"/>
                </a:cubicBezTo>
                <a:cubicBezTo>
                  <a:pt x="1355" y="430"/>
                  <a:pt x="1341" y="417"/>
                  <a:pt x="1327" y="413"/>
                </a:cubicBezTo>
                <a:cubicBezTo>
                  <a:pt x="1308" y="408"/>
                  <a:pt x="1290" y="404"/>
                  <a:pt x="1271" y="399"/>
                </a:cubicBezTo>
                <a:cubicBezTo>
                  <a:pt x="1215" y="408"/>
                  <a:pt x="1155" y="405"/>
                  <a:pt x="1103" y="427"/>
                </a:cubicBezTo>
                <a:cubicBezTo>
                  <a:pt x="1072" y="440"/>
                  <a:pt x="1032" y="498"/>
                  <a:pt x="1032" y="498"/>
                </a:cubicBezTo>
                <a:cubicBezTo>
                  <a:pt x="999" y="598"/>
                  <a:pt x="1020" y="557"/>
                  <a:pt x="976" y="624"/>
                </a:cubicBezTo>
                <a:cubicBezTo>
                  <a:pt x="916" y="579"/>
                  <a:pt x="889" y="585"/>
                  <a:pt x="850" y="526"/>
                </a:cubicBezTo>
                <a:cubicBezTo>
                  <a:pt x="831" y="535"/>
                  <a:pt x="807" y="538"/>
                  <a:pt x="793" y="554"/>
                </a:cubicBezTo>
                <a:cubicBezTo>
                  <a:pt x="785" y="564"/>
                  <a:pt x="766" y="686"/>
                  <a:pt x="765" y="694"/>
                </a:cubicBezTo>
                <a:cubicBezTo>
                  <a:pt x="705" y="604"/>
                  <a:pt x="665" y="506"/>
                  <a:pt x="555" y="469"/>
                </a:cubicBezTo>
                <a:cubicBezTo>
                  <a:pt x="546" y="479"/>
                  <a:pt x="538" y="491"/>
                  <a:pt x="527" y="498"/>
                </a:cubicBezTo>
                <a:cubicBezTo>
                  <a:pt x="509" y="510"/>
                  <a:pt x="485" y="511"/>
                  <a:pt x="470" y="526"/>
                </a:cubicBezTo>
                <a:cubicBezTo>
                  <a:pt x="459" y="536"/>
                  <a:pt x="463" y="555"/>
                  <a:pt x="456" y="568"/>
                </a:cubicBezTo>
                <a:cubicBezTo>
                  <a:pt x="448" y="583"/>
                  <a:pt x="437" y="596"/>
                  <a:pt x="428" y="610"/>
                </a:cubicBezTo>
                <a:cubicBezTo>
                  <a:pt x="473" y="744"/>
                  <a:pt x="605" y="673"/>
                  <a:pt x="737" y="666"/>
                </a:cubicBezTo>
                <a:cubicBezTo>
                  <a:pt x="812" y="616"/>
                  <a:pt x="904" y="605"/>
                  <a:pt x="990" y="582"/>
                </a:cubicBezTo>
                <a:cubicBezTo>
                  <a:pt x="1027" y="572"/>
                  <a:pt x="1103" y="554"/>
                  <a:pt x="1103" y="554"/>
                </a:cubicBezTo>
                <a:cubicBezTo>
                  <a:pt x="1117" y="563"/>
                  <a:pt x="1137" y="567"/>
                  <a:pt x="1145" y="582"/>
                </a:cubicBezTo>
                <a:cubicBezTo>
                  <a:pt x="1164" y="620"/>
                  <a:pt x="1159" y="667"/>
                  <a:pt x="1173" y="708"/>
                </a:cubicBezTo>
                <a:cubicBezTo>
                  <a:pt x="1041" y="741"/>
                  <a:pt x="1199" y="708"/>
                  <a:pt x="948" y="708"/>
                </a:cubicBezTo>
                <a:cubicBezTo>
                  <a:pt x="910" y="708"/>
                  <a:pt x="836" y="722"/>
                  <a:pt x="836" y="7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4572000" y="2971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1447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1676400" y="3581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1828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048000" y="2895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1143000" y="3810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410200" y="3352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59436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51054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638800" y="4267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Freeform 25"/>
          <p:cNvSpPr>
            <a:spLocks/>
          </p:cNvSpPr>
          <p:nvPr/>
        </p:nvSpPr>
        <p:spPr bwMode="auto">
          <a:xfrm>
            <a:off x="6400800" y="3111500"/>
            <a:ext cx="2667000" cy="698500"/>
          </a:xfrm>
          <a:custGeom>
            <a:avLst/>
            <a:gdLst>
              <a:gd name="T0" fmla="*/ 0 w 1680"/>
              <a:gd name="T1" fmla="*/ 2147483647 h 440"/>
              <a:gd name="T2" fmla="*/ 2147483647 w 1680"/>
              <a:gd name="T3" fmla="*/ 2147483647 h 440"/>
              <a:gd name="T4" fmla="*/ 2147483647 w 1680"/>
              <a:gd name="T5" fmla="*/ 2147483647 h 440"/>
              <a:gd name="T6" fmla="*/ 2147483647 w 1680"/>
              <a:gd name="T7" fmla="*/ 2147483647 h 440"/>
              <a:gd name="T8" fmla="*/ 2147483647 w 1680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440"/>
              <a:gd name="T17" fmla="*/ 1680 w 1680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440">
                <a:moveTo>
                  <a:pt x="0" y="440"/>
                </a:moveTo>
                <a:cubicBezTo>
                  <a:pt x="112" y="300"/>
                  <a:pt x="224" y="160"/>
                  <a:pt x="384" y="152"/>
                </a:cubicBezTo>
                <a:cubicBezTo>
                  <a:pt x="544" y="144"/>
                  <a:pt x="792" y="408"/>
                  <a:pt x="960" y="392"/>
                </a:cubicBezTo>
                <a:cubicBezTo>
                  <a:pt x="1128" y="376"/>
                  <a:pt x="1272" y="112"/>
                  <a:pt x="1392" y="56"/>
                </a:cubicBezTo>
                <a:cubicBezTo>
                  <a:pt x="1512" y="0"/>
                  <a:pt x="1596" y="28"/>
                  <a:pt x="1680" y="5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 flipV="1">
            <a:off x="1828800" y="5181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609600" y="57150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hlink"/>
                </a:solidFill>
              </a:rPr>
              <a:t>Cell membrane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Typical Prokaryotic Cell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33400" y="2286000"/>
            <a:ext cx="6172200" cy="3200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762000" y="2514600"/>
            <a:ext cx="5715000" cy="274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2152650" y="3113088"/>
            <a:ext cx="2619375" cy="1347787"/>
          </a:xfrm>
          <a:custGeom>
            <a:avLst/>
            <a:gdLst>
              <a:gd name="T0" fmla="*/ 2147483647 w 1650"/>
              <a:gd name="T1" fmla="*/ 2147483647 h 849"/>
              <a:gd name="T2" fmla="*/ 2147483647 w 1650"/>
              <a:gd name="T3" fmla="*/ 2147483647 h 849"/>
              <a:gd name="T4" fmla="*/ 2147483647 w 1650"/>
              <a:gd name="T5" fmla="*/ 2147483647 h 849"/>
              <a:gd name="T6" fmla="*/ 2147483647 w 1650"/>
              <a:gd name="T7" fmla="*/ 2147483647 h 849"/>
              <a:gd name="T8" fmla="*/ 2147483647 w 1650"/>
              <a:gd name="T9" fmla="*/ 2147483647 h 849"/>
              <a:gd name="T10" fmla="*/ 2147483647 w 1650"/>
              <a:gd name="T11" fmla="*/ 2147483647 h 849"/>
              <a:gd name="T12" fmla="*/ 2147483647 w 1650"/>
              <a:gd name="T13" fmla="*/ 2147483647 h 849"/>
              <a:gd name="T14" fmla="*/ 2147483647 w 1650"/>
              <a:gd name="T15" fmla="*/ 2147483647 h 849"/>
              <a:gd name="T16" fmla="*/ 2147483647 w 1650"/>
              <a:gd name="T17" fmla="*/ 2147483647 h 849"/>
              <a:gd name="T18" fmla="*/ 2147483647 w 1650"/>
              <a:gd name="T19" fmla="*/ 2147483647 h 849"/>
              <a:gd name="T20" fmla="*/ 2147483647 w 1650"/>
              <a:gd name="T21" fmla="*/ 2147483647 h 849"/>
              <a:gd name="T22" fmla="*/ 2147483647 w 1650"/>
              <a:gd name="T23" fmla="*/ 2147483647 h 849"/>
              <a:gd name="T24" fmla="*/ 2147483647 w 1650"/>
              <a:gd name="T25" fmla="*/ 2147483647 h 849"/>
              <a:gd name="T26" fmla="*/ 2147483647 w 1650"/>
              <a:gd name="T27" fmla="*/ 2147483647 h 849"/>
              <a:gd name="T28" fmla="*/ 2147483647 w 1650"/>
              <a:gd name="T29" fmla="*/ 2147483647 h 849"/>
              <a:gd name="T30" fmla="*/ 2147483647 w 1650"/>
              <a:gd name="T31" fmla="*/ 2147483647 h 849"/>
              <a:gd name="T32" fmla="*/ 2147483647 w 1650"/>
              <a:gd name="T33" fmla="*/ 2147483647 h 849"/>
              <a:gd name="T34" fmla="*/ 2147483647 w 1650"/>
              <a:gd name="T35" fmla="*/ 2147483647 h 849"/>
              <a:gd name="T36" fmla="*/ 2147483647 w 1650"/>
              <a:gd name="T37" fmla="*/ 2147483647 h 849"/>
              <a:gd name="T38" fmla="*/ 2147483647 w 1650"/>
              <a:gd name="T39" fmla="*/ 2147483647 h 849"/>
              <a:gd name="T40" fmla="*/ 2147483647 w 1650"/>
              <a:gd name="T41" fmla="*/ 2147483647 h 849"/>
              <a:gd name="T42" fmla="*/ 2147483647 w 1650"/>
              <a:gd name="T43" fmla="*/ 2147483647 h 849"/>
              <a:gd name="T44" fmla="*/ 2147483647 w 1650"/>
              <a:gd name="T45" fmla="*/ 2147483647 h 849"/>
              <a:gd name="T46" fmla="*/ 2147483647 w 1650"/>
              <a:gd name="T47" fmla="*/ 2147483647 h 849"/>
              <a:gd name="T48" fmla="*/ 2147483647 w 1650"/>
              <a:gd name="T49" fmla="*/ 2147483647 h 849"/>
              <a:gd name="T50" fmla="*/ 2147483647 w 1650"/>
              <a:gd name="T51" fmla="*/ 2147483647 h 849"/>
              <a:gd name="T52" fmla="*/ 2147483647 w 1650"/>
              <a:gd name="T53" fmla="*/ 2147483647 h 849"/>
              <a:gd name="T54" fmla="*/ 2147483647 w 1650"/>
              <a:gd name="T55" fmla="*/ 2147483647 h 849"/>
              <a:gd name="T56" fmla="*/ 2147483647 w 1650"/>
              <a:gd name="T57" fmla="*/ 2147483647 h 849"/>
              <a:gd name="T58" fmla="*/ 2147483647 w 1650"/>
              <a:gd name="T59" fmla="*/ 2147483647 h 849"/>
              <a:gd name="T60" fmla="*/ 2147483647 w 1650"/>
              <a:gd name="T61" fmla="*/ 2147483647 h 849"/>
              <a:gd name="T62" fmla="*/ 2147483647 w 1650"/>
              <a:gd name="T63" fmla="*/ 2147483647 h 849"/>
              <a:gd name="T64" fmla="*/ 2147483647 w 1650"/>
              <a:gd name="T65" fmla="*/ 2147483647 h 849"/>
              <a:gd name="T66" fmla="*/ 2147483647 w 1650"/>
              <a:gd name="T67" fmla="*/ 2147483647 h 849"/>
              <a:gd name="T68" fmla="*/ 2147483647 w 1650"/>
              <a:gd name="T69" fmla="*/ 2147483647 h 849"/>
              <a:gd name="T70" fmla="*/ 2147483647 w 1650"/>
              <a:gd name="T71" fmla="*/ 2147483647 h 849"/>
              <a:gd name="T72" fmla="*/ 2147483647 w 1650"/>
              <a:gd name="T73" fmla="*/ 2147483647 h 849"/>
              <a:gd name="T74" fmla="*/ 2147483647 w 1650"/>
              <a:gd name="T75" fmla="*/ 2147483647 h 849"/>
              <a:gd name="T76" fmla="*/ 2147483647 w 1650"/>
              <a:gd name="T77" fmla="*/ 2147483647 h 849"/>
              <a:gd name="T78" fmla="*/ 2147483647 w 1650"/>
              <a:gd name="T79" fmla="*/ 2147483647 h 849"/>
              <a:gd name="T80" fmla="*/ 2147483647 w 1650"/>
              <a:gd name="T81" fmla="*/ 2147483647 h 849"/>
              <a:gd name="T82" fmla="*/ 2147483647 w 1650"/>
              <a:gd name="T83" fmla="*/ 2147483647 h 849"/>
              <a:gd name="T84" fmla="*/ 2147483647 w 1650"/>
              <a:gd name="T85" fmla="*/ 2147483647 h 849"/>
              <a:gd name="T86" fmla="*/ 2147483647 w 1650"/>
              <a:gd name="T87" fmla="*/ 2147483647 h 849"/>
              <a:gd name="T88" fmla="*/ 2147483647 w 1650"/>
              <a:gd name="T89" fmla="*/ 2147483647 h 849"/>
              <a:gd name="T90" fmla="*/ 2147483647 w 1650"/>
              <a:gd name="T91" fmla="*/ 2147483647 h 849"/>
              <a:gd name="T92" fmla="*/ 2147483647 w 1650"/>
              <a:gd name="T93" fmla="*/ 2147483647 h 849"/>
              <a:gd name="T94" fmla="*/ 2147483647 w 1650"/>
              <a:gd name="T95" fmla="*/ 2147483647 h 849"/>
              <a:gd name="T96" fmla="*/ 2147483647 w 1650"/>
              <a:gd name="T97" fmla="*/ 2147483647 h 849"/>
              <a:gd name="T98" fmla="*/ 2147483647 w 1650"/>
              <a:gd name="T99" fmla="*/ 2147483647 h 849"/>
              <a:gd name="T100" fmla="*/ 2147483647 w 1650"/>
              <a:gd name="T101" fmla="*/ 2147483647 h 849"/>
              <a:gd name="T102" fmla="*/ 2147483647 w 1650"/>
              <a:gd name="T103" fmla="*/ 2147483647 h 849"/>
              <a:gd name="T104" fmla="*/ 2147483647 w 1650"/>
              <a:gd name="T105" fmla="*/ 2147483647 h 849"/>
              <a:gd name="T106" fmla="*/ 2147483647 w 1650"/>
              <a:gd name="T107" fmla="*/ 2147483647 h 849"/>
              <a:gd name="T108" fmla="*/ 2147483647 w 1650"/>
              <a:gd name="T109" fmla="*/ 2147483647 h 849"/>
              <a:gd name="T110" fmla="*/ 2147483647 w 1650"/>
              <a:gd name="T111" fmla="*/ 2147483647 h 849"/>
              <a:gd name="T112" fmla="*/ 2147483647 w 1650"/>
              <a:gd name="T113" fmla="*/ 2147483647 h 849"/>
              <a:gd name="T114" fmla="*/ 2147483647 w 1650"/>
              <a:gd name="T115" fmla="*/ 2147483647 h 849"/>
              <a:gd name="T116" fmla="*/ 2147483647 w 1650"/>
              <a:gd name="T117" fmla="*/ 2147483647 h 849"/>
              <a:gd name="T118" fmla="*/ 2147483647 w 1650"/>
              <a:gd name="T119" fmla="*/ 2147483647 h 849"/>
              <a:gd name="T120" fmla="*/ 2147483647 w 1650"/>
              <a:gd name="T121" fmla="*/ 2147483647 h 849"/>
              <a:gd name="T122" fmla="*/ 2147483647 w 1650"/>
              <a:gd name="T123" fmla="*/ 2147483647 h 8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50"/>
              <a:gd name="T187" fmla="*/ 0 h 849"/>
              <a:gd name="T188" fmla="*/ 1650 w 1650"/>
              <a:gd name="T189" fmla="*/ 849 h 8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50" h="849">
                <a:moveTo>
                  <a:pt x="779" y="835"/>
                </a:moveTo>
                <a:cubicBezTo>
                  <a:pt x="762" y="678"/>
                  <a:pt x="785" y="676"/>
                  <a:pt x="653" y="610"/>
                </a:cubicBezTo>
                <a:cubicBezTo>
                  <a:pt x="611" y="615"/>
                  <a:pt x="566" y="607"/>
                  <a:pt x="527" y="624"/>
                </a:cubicBezTo>
                <a:cubicBezTo>
                  <a:pt x="445" y="659"/>
                  <a:pt x="474" y="690"/>
                  <a:pt x="428" y="736"/>
                </a:cubicBezTo>
                <a:cubicBezTo>
                  <a:pt x="416" y="748"/>
                  <a:pt x="400" y="755"/>
                  <a:pt x="386" y="764"/>
                </a:cubicBezTo>
                <a:cubicBezTo>
                  <a:pt x="365" y="828"/>
                  <a:pt x="350" y="828"/>
                  <a:pt x="288" y="849"/>
                </a:cubicBezTo>
                <a:cubicBezTo>
                  <a:pt x="269" y="844"/>
                  <a:pt x="247" y="847"/>
                  <a:pt x="232" y="835"/>
                </a:cubicBezTo>
                <a:cubicBezTo>
                  <a:pt x="216" y="822"/>
                  <a:pt x="216" y="795"/>
                  <a:pt x="203" y="779"/>
                </a:cubicBezTo>
                <a:cubicBezTo>
                  <a:pt x="192" y="766"/>
                  <a:pt x="175" y="760"/>
                  <a:pt x="161" y="750"/>
                </a:cubicBezTo>
                <a:cubicBezTo>
                  <a:pt x="166" y="722"/>
                  <a:pt x="161" y="691"/>
                  <a:pt x="175" y="666"/>
                </a:cubicBezTo>
                <a:cubicBezTo>
                  <a:pt x="182" y="653"/>
                  <a:pt x="202" y="652"/>
                  <a:pt x="217" y="652"/>
                </a:cubicBezTo>
                <a:cubicBezTo>
                  <a:pt x="311" y="652"/>
                  <a:pt x="404" y="661"/>
                  <a:pt x="498" y="666"/>
                </a:cubicBezTo>
                <a:cubicBezTo>
                  <a:pt x="550" y="661"/>
                  <a:pt x="604" y="669"/>
                  <a:pt x="653" y="652"/>
                </a:cubicBezTo>
                <a:cubicBezTo>
                  <a:pt x="730" y="625"/>
                  <a:pt x="684" y="485"/>
                  <a:pt x="681" y="455"/>
                </a:cubicBezTo>
                <a:cubicBezTo>
                  <a:pt x="605" y="485"/>
                  <a:pt x="515" y="537"/>
                  <a:pt x="456" y="596"/>
                </a:cubicBezTo>
                <a:cubicBezTo>
                  <a:pt x="363" y="689"/>
                  <a:pt x="498" y="591"/>
                  <a:pt x="386" y="666"/>
                </a:cubicBezTo>
                <a:cubicBezTo>
                  <a:pt x="381" y="680"/>
                  <a:pt x="387" y="710"/>
                  <a:pt x="372" y="708"/>
                </a:cubicBezTo>
                <a:cubicBezTo>
                  <a:pt x="348" y="705"/>
                  <a:pt x="239" y="611"/>
                  <a:pt x="217" y="596"/>
                </a:cubicBezTo>
                <a:cubicBezTo>
                  <a:pt x="181" y="571"/>
                  <a:pt x="105" y="526"/>
                  <a:pt x="105" y="526"/>
                </a:cubicBezTo>
                <a:cubicBezTo>
                  <a:pt x="63" y="463"/>
                  <a:pt x="31" y="414"/>
                  <a:pt x="7" y="343"/>
                </a:cubicBezTo>
                <a:cubicBezTo>
                  <a:pt x="12" y="310"/>
                  <a:pt x="0" y="271"/>
                  <a:pt x="21" y="245"/>
                </a:cubicBezTo>
                <a:cubicBezTo>
                  <a:pt x="32" y="232"/>
                  <a:pt x="50" y="262"/>
                  <a:pt x="63" y="273"/>
                </a:cubicBezTo>
                <a:cubicBezTo>
                  <a:pt x="78" y="286"/>
                  <a:pt x="90" y="302"/>
                  <a:pt x="105" y="315"/>
                </a:cubicBezTo>
                <a:cubicBezTo>
                  <a:pt x="118" y="326"/>
                  <a:pt x="134" y="333"/>
                  <a:pt x="147" y="343"/>
                </a:cubicBezTo>
                <a:cubicBezTo>
                  <a:pt x="230" y="405"/>
                  <a:pt x="299" y="444"/>
                  <a:pt x="400" y="469"/>
                </a:cubicBezTo>
                <a:cubicBezTo>
                  <a:pt x="499" y="436"/>
                  <a:pt x="560" y="401"/>
                  <a:pt x="625" y="315"/>
                </a:cubicBezTo>
                <a:cubicBezTo>
                  <a:pt x="630" y="301"/>
                  <a:pt x="644" y="287"/>
                  <a:pt x="639" y="273"/>
                </a:cubicBezTo>
                <a:cubicBezTo>
                  <a:pt x="620" y="225"/>
                  <a:pt x="569" y="252"/>
                  <a:pt x="541" y="259"/>
                </a:cubicBezTo>
                <a:cubicBezTo>
                  <a:pt x="440" y="329"/>
                  <a:pt x="346" y="397"/>
                  <a:pt x="260" y="483"/>
                </a:cubicBezTo>
                <a:cubicBezTo>
                  <a:pt x="265" y="521"/>
                  <a:pt x="260" y="561"/>
                  <a:pt x="274" y="596"/>
                </a:cubicBezTo>
                <a:cubicBezTo>
                  <a:pt x="279" y="610"/>
                  <a:pt x="288" y="569"/>
                  <a:pt x="288" y="554"/>
                </a:cubicBezTo>
                <a:cubicBezTo>
                  <a:pt x="288" y="446"/>
                  <a:pt x="282" y="338"/>
                  <a:pt x="274" y="231"/>
                </a:cubicBezTo>
                <a:cubicBezTo>
                  <a:pt x="273" y="216"/>
                  <a:pt x="247" y="195"/>
                  <a:pt x="260" y="188"/>
                </a:cubicBezTo>
                <a:cubicBezTo>
                  <a:pt x="275" y="180"/>
                  <a:pt x="287" y="209"/>
                  <a:pt x="302" y="217"/>
                </a:cubicBezTo>
                <a:cubicBezTo>
                  <a:pt x="315" y="224"/>
                  <a:pt x="330" y="226"/>
                  <a:pt x="344" y="231"/>
                </a:cubicBezTo>
                <a:cubicBezTo>
                  <a:pt x="393" y="268"/>
                  <a:pt x="420" y="310"/>
                  <a:pt x="470" y="343"/>
                </a:cubicBezTo>
                <a:cubicBezTo>
                  <a:pt x="495" y="418"/>
                  <a:pt x="527" y="448"/>
                  <a:pt x="597" y="483"/>
                </a:cubicBezTo>
                <a:cubicBezTo>
                  <a:pt x="611" y="469"/>
                  <a:pt x="635" y="460"/>
                  <a:pt x="639" y="441"/>
                </a:cubicBezTo>
                <a:cubicBezTo>
                  <a:pt x="680" y="221"/>
                  <a:pt x="585" y="0"/>
                  <a:pt x="709" y="146"/>
                </a:cubicBezTo>
                <a:cubicBezTo>
                  <a:pt x="724" y="164"/>
                  <a:pt x="737" y="184"/>
                  <a:pt x="751" y="203"/>
                </a:cubicBezTo>
                <a:cubicBezTo>
                  <a:pt x="760" y="231"/>
                  <a:pt x="770" y="259"/>
                  <a:pt x="779" y="287"/>
                </a:cubicBezTo>
                <a:cubicBezTo>
                  <a:pt x="784" y="301"/>
                  <a:pt x="793" y="329"/>
                  <a:pt x="793" y="329"/>
                </a:cubicBezTo>
                <a:cubicBezTo>
                  <a:pt x="773" y="430"/>
                  <a:pt x="787" y="374"/>
                  <a:pt x="751" y="483"/>
                </a:cubicBezTo>
                <a:cubicBezTo>
                  <a:pt x="746" y="497"/>
                  <a:pt x="737" y="526"/>
                  <a:pt x="737" y="526"/>
                </a:cubicBezTo>
                <a:cubicBezTo>
                  <a:pt x="746" y="540"/>
                  <a:pt x="748" y="568"/>
                  <a:pt x="765" y="568"/>
                </a:cubicBezTo>
                <a:cubicBezTo>
                  <a:pt x="782" y="568"/>
                  <a:pt x="782" y="539"/>
                  <a:pt x="793" y="526"/>
                </a:cubicBezTo>
                <a:cubicBezTo>
                  <a:pt x="801" y="516"/>
                  <a:pt x="812" y="507"/>
                  <a:pt x="822" y="498"/>
                </a:cubicBezTo>
                <a:cubicBezTo>
                  <a:pt x="848" y="418"/>
                  <a:pt x="877" y="350"/>
                  <a:pt x="906" y="273"/>
                </a:cubicBezTo>
                <a:cubicBezTo>
                  <a:pt x="915" y="249"/>
                  <a:pt x="925" y="227"/>
                  <a:pt x="934" y="203"/>
                </a:cubicBezTo>
                <a:cubicBezTo>
                  <a:pt x="939" y="189"/>
                  <a:pt x="937" y="171"/>
                  <a:pt x="948" y="160"/>
                </a:cubicBezTo>
                <a:cubicBezTo>
                  <a:pt x="958" y="149"/>
                  <a:pt x="976" y="151"/>
                  <a:pt x="990" y="146"/>
                </a:cubicBezTo>
                <a:cubicBezTo>
                  <a:pt x="1057" y="159"/>
                  <a:pt x="1061" y="143"/>
                  <a:pt x="1088" y="203"/>
                </a:cubicBezTo>
                <a:cubicBezTo>
                  <a:pt x="1100" y="230"/>
                  <a:pt x="1117" y="287"/>
                  <a:pt x="1117" y="287"/>
                </a:cubicBezTo>
                <a:cubicBezTo>
                  <a:pt x="994" y="405"/>
                  <a:pt x="792" y="246"/>
                  <a:pt x="667" y="371"/>
                </a:cubicBezTo>
                <a:cubicBezTo>
                  <a:pt x="682" y="463"/>
                  <a:pt x="675" y="482"/>
                  <a:pt x="765" y="512"/>
                </a:cubicBezTo>
                <a:cubicBezTo>
                  <a:pt x="803" y="507"/>
                  <a:pt x="841" y="507"/>
                  <a:pt x="878" y="498"/>
                </a:cubicBezTo>
                <a:cubicBezTo>
                  <a:pt x="991" y="469"/>
                  <a:pt x="1016" y="335"/>
                  <a:pt x="1103" y="273"/>
                </a:cubicBezTo>
                <a:cubicBezTo>
                  <a:pt x="1129" y="255"/>
                  <a:pt x="1161" y="248"/>
                  <a:pt x="1187" y="231"/>
                </a:cubicBezTo>
                <a:cubicBezTo>
                  <a:pt x="1289" y="256"/>
                  <a:pt x="1270" y="280"/>
                  <a:pt x="1285" y="385"/>
                </a:cubicBezTo>
                <a:cubicBezTo>
                  <a:pt x="1229" y="554"/>
                  <a:pt x="1286" y="467"/>
                  <a:pt x="990" y="483"/>
                </a:cubicBezTo>
                <a:cubicBezTo>
                  <a:pt x="982" y="496"/>
                  <a:pt x="924" y="561"/>
                  <a:pt x="976" y="582"/>
                </a:cubicBezTo>
                <a:cubicBezTo>
                  <a:pt x="995" y="590"/>
                  <a:pt x="1013" y="563"/>
                  <a:pt x="1032" y="554"/>
                </a:cubicBezTo>
                <a:cubicBezTo>
                  <a:pt x="1046" y="535"/>
                  <a:pt x="1056" y="513"/>
                  <a:pt x="1074" y="498"/>
                </a:cubicBezTo>
                <a:cubicBezTo>
                  <a:pt x="1102" y="475"/>
                  <a:pt x="1143" y="475"/>
                  <a:pt x="1173" y="455"/>
                </a:cubicBezTo>
                <a:cubicBezTo>
                  <a:pt x="1250" y="401"/>
                  <a:pt x="1319" y="338"/>
                  <a:pt x="1398" y="287"/>
                </a:cubicBezTo>
                <a:cubicBezTo>
                  <a:pt x="1421" y="296"/>
                  <a:pt x="1451" y="296"/>
                  <a:pt x="1468" y="315"/>
                </a:cubicBezTo>
                <a:cubicBezTo>
                  <a:pt x="1487" y="337"/>
                  <a:pt x="1487" y="371"/>
                  <a:pt x="1496" y="399"/>
                </a:cubicBezTo>
                <a:cubicBezTo>
                  <a:pt x="1501" y="415"/>
                  <a:pt x="1515" y="427"/>
                  <a:pt x="1524" y="441"/>
                </a:cubicBezTo>
                <a:cubicBezTo>
                  <a:pt x="1519" y="465"/>
                  <a:pt x="1533" y="504"/>
                  <a:pt x="1510" y="512"/>
                </a:cubicBezTo>
                <a:cubicBezTo>
                  <a:pt x="1466" y="528"/>
                  <a:pt x="1416" y="498"/>
                  <a:pt x="1369" y="498"/>
                </a:cubicBezTo>
                <a:cubicBezTo>
                  <a:pt x="1304" y="498"/>
                  <a:pt x="1238" y="507"/>
                  <a:pt x="1173" y="512"/>
                </a:cubicBezTo>
                <a:cubicBezTo>
                  <a:pt x="1160" y="564"/>
                  <a:pt x="1137" y="629"/>
                  <a:pt x="1173" y="680"/>
                </a:cubicBezTo>
                <a:cubicBezTo>
                  <a:pt x="1184" y="696"/>
                  <a:pt x="1210" y="671"/>
                  <a:pt x="1229" y="666"/>
                </a:cubicBezTo>
                <a:cubicBezTo>
                  <a:pt x="1284" y="593"/>
                  <a:pt x="1403" y="458"/>
                  <a:pt x="1496" y="427"/>
                </a:cubicBezTo>
                <a:cubicBezTo>
                  <a:pt x="1510" y="432"/>
                  <a:pt x="1605" y="455"/>
                  <a:pt x="1622" y="483"/>
                </a:cubicBezTo>
                <a:cubicBezTo>
                  <a:pt x="1638" y="508"/>
                  <a:pt x="1650" y="568"/>
                  <a:pt x="1650" y="568"/>
                </a:cubicBezTo>
                <a:cubicBezTo>
                  <a:pt x="1650" y="568"/>
                  <a:pt x="1627" y="714"/>
                  <a:pt x="1622" y="722"/>
                </a:cubicBezTo>
                <a:cubicBezTo>
                  <a:pt x="1614" y="737"/>
                  <a:pt x="1594" y="741"/>
                  <a:pt x="1580" y="750"/>
                </a:cubicBezTo>
                <a:cubicBezTo>
                  <a:pt x="1538" y="745"/>
                  <a:pt x="1494" y="748"/>
                  <a:pt x="1454" y="736"/>
                </a:cubicBezTo>
                <a:cubicBezTo>
                  <a:pt x="1423" y="726"/>
                  <a:pt x="1394" y="687"/>
                  <a:pt x="1369" y="666"/>
                </a:cubicBezTo>
                <a:cubicBezTo>
                  <a:pt x="1315" y="621"/>
                  <a:pt x="1268" y="585"/>
                  <a:pt x="1229" y="526"/>
                </a:cubicBezTo>
                <a:cubicBezTo>
                  <a:pt x="1201" y="535"/>
                  <a:pt x="1169" y="537"/>
                  <a:pt x="1145" y="554"/>
                </a:cubicBezTo>
                <a:cubicBezTo>
                  <a:pt x="1118" y="574"/>
                  <a:pt x="1136" y="686"/>
                  <a:pt x="1145" y="708"/>
                </a:cubicBezTo>
                <a:cubicBezTo>
                  <a:pt x="1156" y="736"/>
                  <a:pt x="1257" y="756"/>
                  <a:pt x="1285" y="764"/>
                </a:cubicBezTo>
                <a:cubicBezTo>
                  <a:pt x="1271" y="769"/>
                  <a:pt x="1256" y="772"/>
                  <a:pt x="1243" y="779"/>
                </a:cubicBezTo>
                <a:cubicBezTo>
                  <a:pt x="1223" y="791"/>
                  <a:pt x="1210" y="818"/>
                  <a:pt x="1187" y="821"/>
                </a:cubicBezTo>
                <a:cubicBezTo>
                  <a:pt x="1136" y="828"/>
                  <a:pt x="1084" y="812"/>
                  <a:pt x="1032" y="807"/>
                </a:cubicBezTo>
                <a:cubicBezTo>
                  <a:pt x="942" y="777"/>
                  <a:pt x="862" y="747"/>
                  <a:pt x="793" y="680"/>
                </a:cubicBezTo>
                <a:cubicBezTo>
                  <a:pt x="770" y="612"/>
                  <a:pt x="780" y="535"/>
                  <a:pt x="751" y="469"/>
                </a:cubicBezTo>
                <a:cubicBezTo>
                  <a:pt x="744" y="453"/>
                  <a:pt x="733" y="498"/>
                  <a:pt x="723" y="512"/>
                </a:cubicBezTo>
                <a:cubicBezTo>
                  <a:pt x="710" y="531"/>
                  <a:pt x="695" y="549"/>
                  <a:pt x="681" y="568"/>
                </a:cubicBezTo>
                <a:cubicBezTo>
                  <a:pt x="668" y="606"/>
                  <a:pt x="642" y="640"/>
                  <a:pt x="639" y="680"/>
                </a:cubicBezTo>
                <a:cubicBezTo>
                  <a:pt x="636" y="713"/>
                  <a:pt x="648" y="746"/>
                  <a:pt x="653" y="779"/>
                </a:cubicBezTo>
                <a:cubicBezTo>
                  <a:pt x="827" y="764"/>
                  <a:pt x="826" y="799"/>
                  <a:pt x="892" y="666"/>
                </a:cubicBezTo>
                <a:cubicBezTo>
                  <a:pt x="897" y="615"/>
                  <a:pt x="899" y="563"/>
                  <a:pt x="906" y="512"/>
                </a:cubicBezTo>
                <a:cubicBezTo>
                  <a:pt x="909" y="493"/>
                  <a:pt x="903" y="465"/>
                  <a:pt x="920" y="455"/>
                </a:cubicBezTo>
                <a:cubicBezTo>
                  <a:pt x="936" y="445"/>
                  <a:pt x="957" y="464"/>
                  <a:pt x="976" y="469"/>
                </a:cubicBezTo>
                <a:cubicBezTo>
                  <a:pt x="1063" y="557"/>
                  <a:pt x="1019" y="520"/>
                  <a:pt x="1103" y="582"/>
                </a:cubicBezTo>
                <a:cubicBezTo>
                  <a:pt x="1112" y="601"/>
                  <a:pt x="1128" y="617"/>
                  <a:pt x="1131" y="638"/>
                </a:cubicBezTo>
                <a:cubicBezTo>
                  <a:pt x="1142" y="718"/>
                  <a:pt x="969" y="706"/>
                  <a:pt x="948" y="708"/>
                </a:cubicBezTo>
                <a:cubicBezTo>
                  <a:pt x="908" y="768"/>
                  <a:pt x="903" y="783"/>
                  <a:pt x="976" y="807"/>
                </a:cubicBezTo>
                <a:cubicBezTo>
                  <a:pt x="1048" y="789"/>
                  <a:pt x="1116" y="760"/>
                  <a:pt x="1187" y="736"/>
                </a:cubicBezTo>
                <a:cubicBezTo>
                  <a:pt x="1250" y="715"/>
                  <a:pt x="1377" y="713"/>
                  <a:pt x="1454" y="694"/>
                </a:cubicBezTo>
                <a:cubicBezTo>
                  <a:pt x="1583" y="608"/>
                  <a:pt x="1492" y="462"/>
                  <a:pt x="1398" y="399"/>
                </a:cubicBezTo>
                <a:cubicBezTo>
                  <a:pt x="1388" y="408"/>
                  <a:pt x="1382" y="424"/>
                  <a:pt x="1369" y="427"/>
                </a:cubicBezTo>
                <a:cubicBezTo>
                  <a:pt x="1355" y="430"/>
                  <a:pt x="1341" y="417"/>
                  <a:pt x="1327" y="413"/>
                </a:cubicBezTo>
                <a:cubicBezTo>
                  <a:pt x="1308" y="408"/>
                  <a:pt x="1290" y="404"/>
                  <a:pt x="1271" y="399"/>
                </a:cubicBezTo>
                <a:cubicBezTo>
                  <a:pt x="1215" y="408"/>
                  <a:pt x="1155" y="405"/>
                  <a:pt x="1103" y="427"/>
                </a:cubicBezTo>
                <a:cubicBezTo>
                  <a:pt x="1072" y="440"/>
                  <a:pt x="1032" y="498"/>
                  <a:pt x="1032" y="498"/>
                </a:cubicBezTo>
                <a:cubicBezTo>
                  <a:pt x="999" y="598"/>
                  <a:pt x="1020" y="557"/>
                  <a:pt x="976" y="624"/>
                </a:cubicBezTo>
                <a:cubicBezTo>
                  <a:pt x="916" y="579"/>
                  <a:pt x="889" y="585"/>
                  <a:pt x="850" y="526"/>
                </a:cubicBezTo>
                <a:cubicBezTo>
                  <a:pt x="831" y="535"/>
                  <a:pt x="807" y="538"/>
                  <a:pt x="793" y="554"/>
                </a:cubicBezTo>
                <a:cubicBezTo>
                  <a:pt x="785" y="564"/>
                  <a:pt x="766" y="686"/>
                  <a:pt x="765" y="694"/>
                </a:cubicBezTo>
                <a:cubicBezTo>
                  <a:pt x="705" y="604"/>
                  <a:pt x="665" y="506"/>
                  <a:pt x="555" y="469"/>
                </a:cubicBezTo>
                <a:cubicBezTo>
                  <a:pt x="546" y="479"/>
                  <a:pt x="538" y="491"/>
                  <a:pt x="527" y="498"/>
                </a:cubicBezTo>
                <a:cubicBezTo>
                  <a:pt x="509" y="510"/>
                  <a:pt x="485" y="511"/>
                  <a:pt x="470" y="526"/>
                </a:cubicBezTo>
                <a:cubicBezTo>
                  <a:pt x="459" y="536"/>
                  <a:pt x="463" y="555"/>
                  <a:pt x="456" y="568"/>
                </a:cubicBezTo>
                <a:cubicBezTo>
                  <a:pt x="448" y="583"/>
                  <a:pt x="437" y="596"/>
                  <a:pt x="428" y="610"/>
                </a:cubicBezTo>
                <a:cubicBezTo>
                  <a:pt x="473" y="744"/>
                  <a:pt x="605" y="673"/>
                  <a:pt x="737" y="666"/>
                </a:cubicBezTo>
                <a:cubicBezTo>
                  <a:pt x="812" y="616"/>
                  <a:pt x="904" y="605"/>
                  <a:pt x="990" y="582"/>
                </a:cubicBezTo>
                <a:cubicBezTo>
                  <a:pt x="1027" y="572"/>
                  <a:pt x="1103" y="554"/>
                  <a:pt x="1103" y="554"/>
                </a:cubicBezTo>
                <a:cubicBezTo>
                  <a:pt x="1117" y="563"/>
                  <a:pt x="1137" y="567"/>
                  <a:pt x="1145" y="582"/>
                </a:cubicBezTo>
                <a:cubicBezTo>
                  <a:pt x="1164" y="620"/>
                  <a:pt x="1159" y="667"/>
                  <a:pt x="1173" y="708"/>
                </a:cubicBezTo>
                <a:cubicBezTo>
                  <a:pt x="1041" y="741"/>
                  <a:pt x="1199" y="708"/>
                  <a:pt x="948" y="708"/>
                </a:cubicBezTo>
                <a:cubicBezTo>
                  <a:pt x="910" y="708"/>
                  <a:pt x="836" y="722"/>
                  <a:pt x="836" y="722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4572000" y="2971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1447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1676400" y="3581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1828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3048000" y="2895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1143000" y="3810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5410200" y="3352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59436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9"/>
          <p:cNvSpPr>
            <a:spLocks noChangeArrowheads="1"/>
          </p:cNvSpPr>
          <p:nvPr/>
        </p:nvSpPr>
        <p:spPr bwMode="auto">
          <a:xfrm>
            <a:off x="51054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638800" y="4267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Oval 21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Freeform 25"/>
          <p:cNvSpPr>
            <a:spLocks/>
          </p:cNvSpPr>
          <p:nvPr/>
        </p:nvSpPr>
        <p:spPr bwMode="auto">
          <a:xfrm>
            <a:off x="6400800" y="3111500"/>
            <a:ext cx="2667000" cy="698500"/>
          </a:xfrm>
          <a:custGeom>
            <a:avLst/>
            <a:gdLst>
              <a:gd name="T0" fmla="*/ 0 w 1680"/>
              <a:gd name="T1" fmla="*/ 2147483647 h 440"/>
              <a:gd name="T2" fmla="*/ 2147483647 w 1680"/>
              <a:gd name="T3" fmla="*/ 2147483647 h 440"/>
              <a:gd name="T4" fmla="*/ 2147483647 w 1680"/>
              <a:gd name="T5" fmla="*/ 2147483647 h 440"/>
              <a:gd name="T6" fmla="*/ 2147483647 w 1680"/>
              <a:gd name="T7" fmla="*/ 2147483647 h 440"/>
              <a:gd name="T8" fmla="*/ 2147483647 w 1680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440"/>
              <a:gd name="T17" fmla="*/ 1680 w 1680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440">
                <a:moveTo>
                  <a:pt x="0" y="440"/>
                </a:moveTo>
                <a:cubicBezTo>
                  <a:pt x="112" y="300"/>
                  <a:pt x="224" y="160"/>
                  <a:pt x="384" y="152"/>
                </a:cubicBezTo>
                <a:cubicBezTo>
                  <a:pt x="544" y="144"/>
                  <a:pt x="792" y="408"/>
                  <a:pt x="960" y="392"/>
                </a:cubicBezTo>
                <a:cubicBezTo>
                  <a:pt x="1128" y="376"/>
                  <a:pt x="1272" y="112"/>
                  <a:pt x="1392" y="56"/>
                </a:cubicBezTo>
                <a:cubicBezTo>
                  <a:pt x="1512" y="0"/>
                  <a:pt x="1596" y="28"/>
                  <a:pt x="1680" y="5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 flipV="1">
            <a:off x="304800" y="39624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0" y="4800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</a:rPr>
              <a:t>DNA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Typical Prokaryotic Cell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33400" y="2286000"/>
            <a:ext cx="6172200" cy="3200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762000" y="2514600"/>
            <a:ext cx="5715000" cy="2743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2152650" y="3113088"/>
            <a:ext cx="2619375" cy="1347787"/>
          </a:xfrm>
          <a:custGeom>
            <a:avLst/>
            <a:gdLst>
              <a:gd name="T0" fmla="*/ 2147483647 w 1650"/>
              <a:gd name="T1" fmla="*/ 2147483647 h 849"/>
              <a:gd name="T2" fmla="*/ 2147483647 w 1650"/>
              <a:gd name="T3" fmla="*/ 2147483647 h 849"/>
              <a:gd name="T4" fmla="*/ 2147483647 w 1650"/>
              <a:gd name="T5" fmla="*/ 2147483647 h 849"/>
              <a:gd name="T6" fmla="*/ 2147483647 w 1650"/>
              <a:gd name="T7" fmla="*/ 2147483647 h 849"/>
              <a:gd name="T8" fmla="*/ 2147483647 w 1650"/>
              <a:gd name="T9" fmla="*/ 2147483647 h 849"/>
              <a:gd name="T10" fmla="*/ 2147483647 w 1650"/>
              <a:gd name="T11" fmla="*/ 2147483647 h 849"/>
              <a:gd name="T12" fmla="*/ 2147483647 w 1650"/>
              <a:gd name="T13" fmla="*/ 2147483647 h 849"/>
              <a:gd name="T14" fmla="*/ 2147483647 w 1650"/>
              <a:gd name="T15" fmla="*/ 2147483647 h 849"/>
              <a:gd name="T16" fmla="*/ 2147483647 w 1650"/>
              <a:gd name="T17" fmla="*/ 2147483647 h 849"/>
              <a:gd name="T18" fmla="*/ 2147483647 w 1650"/>
              <a:gd name="T19" fmla="*/ 2147483647 h 849"/>
              <a:gd name="T20" fmla="*/ 2147483647 w 1650"/>
              <a:gd name="T21" fmla="*/ 2147483647 h 849"/>
              <a:gd name="T22" fmla="*/ 2147483647 w 1650"/>
              <a:gd name="T23" fmla="*/ 2147483647 h 849"/>
              <a:gd name="T24" fmla="*/ 2147483647 w 1650"/>
              <a:gd name="T25" fmla="*/ 2147483647 h 849"/>
              <a:gd name="T26" fmla="*/ 2147483647 w 1650"/>
              <a:gd name="T27" fmla="*/ 2147483647 h 849"/>
              <a:gd name="T28" fmla="*/ 2147483647 w 1650"/>
              <a:gd name="T29" fmla="*/ 2147483647 h 849"/>
              <a:gd name="T30" fmla="*/ 2147483647 w 1650"/>
              <a:gd name="T31" fmla="*/ 2147483647 h 849"/>
              <a:gd name="T32" fmla="*/ 2147483647 w 1650"/>
              <a:gd name="T33" fmla="*/ 2147483647 h 849"/>
              <a:gd name="T34" fmla="*/ 2147483647 w 1650"/>
              <a:gd name="T35" fmla="*/ 2147483647 h 849"/>
              <a:gd name="T36" fmla="*/ 2147483647 w 1650"/>
              <a:gd name="T37" fmla="*/ 2147483647 h 849"/>
              <a:gd name="T38" fmla="*/ 2147483647 w 1650"/>
              <a:gd name="T39" fmla="*/ 2147483647 h 849"/>
              <a:gd name="T40" fmla="*/ 2147483647 w 1650"/>
              <a:gd name="T41" fmla="*/ 2147483647 h 849"/>
              <a:gd name="T42" fmla="*/ 2147483647 w 1650"/>
              <a:gd name="T43" fmla="*/ 2147483647 h 849"/>
              <a:gd name="T44" fmla="*/ 2147483647 w 1650"/>
              <a:gd name="T45" fmla="*/ 2147483647 h 849"/>
              <a:gd name="T46" fmla="*/ 2147483647 w 1650"/>
              <a:gd name="T47" fmla="*/ 2147483647 h 849"/>
              <a:gd name="T48" fmla="*/ 2147483647 w 1650"/>
              <a:gd name="T49" fmla="*/ 2147483647 h 849"/>
              <a:gd name="T50" fmla="*/ 2147483647 w 1650"/>
              <a:gd name="T51" fmla="*/ 2147483647 h 849"/>
              <a:gd name="T52" fmla="*/ 2147483647 w 1650"/>
              <a:gd name="T53" fmla="*/ 2147483647 h 849"/>
              <a:gd name="T54" fmla="*/ 2147483647 w 1650"/>
              <a:gd name="T55" fmla="*/ 2147483647 h 849"/>
              <a:gd name="T56" fmla="*/ 2147483647 w 1650"/>
              <a:gd name="T57" fmla="*/ 2147483647 h 849"/>
              <a:gd name="T58" fmla="*/ 2147483647 w 1650"/>
              <a:gd name="T59" fmla="*/ 2147483647 h 849"/>
              <a:gd name="T60" fmla="*/ 2147483647 w 1650"/>
              <a:gd name="T61" fmla="*/ 2147483647 h 849"/>
              <a:gd name="T62" fmla="*/ 2147483647 w 1650"/>
              <a:gd name="T63" fmla="*/ 2147483647 h 849"/>
              <a:gd name="T64" fmla="*/ 2147483647 w 1650"/>
              <a:gd name="T65" fmla="*/ 2147483647 h 849"/>
              <a:gd name="T66" fmla="*/ 2147483647 w 1650"/>
              <a:gd name="T67" fmla="*/ 2147483647 h 849"/>
              <a:gd name="T68" fmla="*/ 2147483647 w 1650"/>
              <a:gd name="T69" fmla="*/ 2147483647 h 849"/>
              <a:gd name="T70" fmla="*/ 2147483647 w 1650"/>
              <a:gd name="T71" fmla="*/ 2147483647 h 849"/>
              <a:gd name="T72" fmla="*/ 2147483647 w 1650"/>
              <a:gd name="T73" fmla="*/ 2147483647 h 849"/>
              <a:gd name="T74" fmla="*/ 2147483647 w 1650"/>
              <a:gd name="T75" fmla="*/ 2147483647 h 849"/>
              <a:gd name="T76" fmla="*/ 2147483647 w 1650"/>
              <a:gd name="T77" fmla="*/ 2147483647 h 849"/>
              <a:gd name="T78" fmla="*/ 2147483647 w 1650"/>
              <a:gd name="T79" fmla="*/ 2147483647 h 849"/>
              <a:gd name="T80" fmla="*/ 2147483647 w 1650"/>
              <a:gd name="T81" fmla="*/ 2147483647 h 849"/>
              <a:gd name="T82" fmla="*/ 2147483647 w 1650"/>
              <a:gd name="T83" fmla="*/ 2147483647 h 849"/>
              <a:gd name="T84" fmla="*/ 2147483647 w 1650"/>
              <a:gd name="T85" fmla="*/ 2147483647 h 849"/>
              <a:gd name="T86" fmla="*/ 2147483647 w 1650"/>
              <a:gd name="T87" fmla="*/ 2147483647 h 849"/>
              <a:gd name="T88" fmla="*/ 2147483647 w 1650"/>
              <a:gd name="T89" fmla="*/ 2147483647 h 849"/>
              <a:gd name="T90" fmla="*/ 2147483647 w 1650"/>
              <a:gd name="T91" fmla="*/ 2147483647 h 849"/>
              <a:gd name="T92" fmla="*/ 2147483647 w 1650"/>
              <a:gd name="T93" fmla="*/ 2147483647 h 849"/>
              <a:gd name="T94" fmla="*/ 2147483647 w 1650"/>
              <a:gd name="T95" fmla="*/ 2147483647 h 849"/>
              <a:gd name="T96" fmla="*/ 2147483647 w 1650"/>
              <a:gd name="T97" fmla="*/ 2147483647 h 849"/>
              <a:gd name="T98" fmla="*/ 2147483647 w 1650"/>
              <a:gd name="T99" fmla="*/ 2147483647 h 849"/>
              <a:gd name="T100" fmla="*/ 2147483647 w 1650"/>
              <a:gd name="T101" fmla="*/ 2147483647 h 849"/>
              <a:gd name="T102" fmla="*/ 2147483647 w 1650"/>
              <a:gd name="T103" fmla="*/ 2147483647 h 849"/>
              <a:gd name="T104" fmla="*/ 2147483647 w 1650"/>
              <a:gd name="T105" fmla="*/ 2147483647 h 849"/>
              <a:gd name="T106" fmla="*/ 2147483647 w 1650"/>
              <a:gd name="T107" fmla="*/ 2147483647 h 849"/>
              <a:gd name="T108" fmla="*/ 2147483647 w 1650"/>
              <a:gd name="T109" fmla="*/ 2147483647 h 849"/>
              <a:gd name="T110" fmla="*/ 2147483647 w 1650"/>
              <a:gd name="T111" fmla="*/ 2147483647 h 849"/>
              <a:gd name="T112" fmla="*/ 2147483647 w 1650"/>
              <a:gd name="T113" fmla="*/ 2147483647 h 849"/>
              <a:gd name="T114" fmla="*/ 2147483647 w 1650"/>
              <a:gd name="T115" fmla="*/ 2147483647 h 849"/>
              <a:gd name="T116" fmla="*/ 2147483647 w 1650"/>
              <a:gd name="T117" fmla="*/ 2147483647 h 849"/>
              <a:gd name="T118" fmla="*/ 2147483647 w 1650"/>
              <a:gd name="T119" fmla="*/ 2147483647 h 849"/>
              <a:gd name="T120" fmla="*/ 2147483647 w 1650"/>
              <a:gd name="T121" fmla="*/ 2147483647 h 849"/>
              <a:gd name="T122" fmla="*/ 2147483647 w 1650"/>
              <a:gd name="T123" fmla="*/ 2147483647 h 8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50"/>
              <a:gd name="T187" fmla="*/ 0 h 849"/>
              <a:gd name="T188" fmla="*/ 1650 w 1650"/>
              <a:gd name="T189" fmla="*/ 849 h 8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50" h="849">
                <a:moveTo>
                  <a:pt x="779" y="835"/>
                </a:moveTo>
                <a:cubicBezTo>
                  <a:pt x="762" y="678"/>
                  <a:pt x="785" y="676"/>
                  <a:pt x="653" y="610"/>
                </a:cubicBezTo>
                <a:cubicBezTo>
                  <a:pt x="611" y="615"/>
                  <a:pt x="566" y="607"/>
                  <a:pt x="527" y="624"/>
                </a:cubicBezTo>
                <a:cubicBezTo>
                  <a:pt x="445" y="659"/>
                  <a:pt x="474" y="690"/>
                  <a:pt x="428" y="736"/>
                </a:cubicBezTo>
                <a:cubicBezTo>
                  <a:pt x="416" y="748"/>
                  <a:pt x="400" y="755"/>
                  <a:pt x="386" y="764"/>
                </a:cubicBezTo>
                <a:cubicBezTo>
                  <a:pt x="365" y="828"/>
                  <a:pt x="350" y="828"/>
                  <a:pt x="288" y="849"/>
                </a:cubicBezTo>
                <a:cubicBezTo>
                  <a:pt x="269" y="844"/>
                  <a:pt x="247" y="847"/>
                  <a:pt x="232" y="835"/>
                </a:cubicBezTo>
                <a:cubicBezTo>
                  <a:pt x="216" y="822"/>
                  <a:pt x="216" y="795"/>
                  <a:pt x="203" y="779"/>
                </a:cubicBezTo>
                <a:cubicBezTo>
                  <a:pt x="192" y="766"/>
                  <a:pt x="175" y="760"/>
                  <a:pt x="161" y="750"/>
                </a:cubicBezTo>
                <a:cubicBezTo>
                  <a:pt x="166" y="722"/>
                  <a:pt x="161" y="691"/>
                  <a:pt x="175" y="666"/>
                </a:cubicBezTo>
                <a:cubicBezTo>
                  <a:pt x="182" y="653"/>
                  <a:pt x="202" y="652"/>
                  <a:pt x="217" y="652"/>
                </a:cubicBezTo>
                <a:cubicBezTo>
                  <a:pt x="311" y="652"/>
                  <a:pt x="404" y="661"/>
                  <a:pt x="498" y="666"/>
                </a:cubicBezTo>
                <a:cubicBezTo>
                  <a:pt x="550" y="661"/>
                  <a:pt x="604" y="669"/>
                  <a:pt x="653" y="652"/>
                </a:cubicBezTo>
                <a:cubicBezTo>
                  <a:pt x="730" y="625"/>
                  <a:pt x="684" y="485"/>
                  <a:pt x="681" y="455"/>
                </a:cubicBezTo>
                <a:cubicBezTo>
                  <a:pt x="605" y="485"/>
                  <a:pt x="515" y="537"/>
                  <a:pt x="456" y="596"/>
                </a:cubicBezTo>
                <a:cubicBezTo>
                  <a:pt x="363" y="689"/>
                  <a:pt x="498" y="591"/>
                  <a:pt x="386" y="666"/>
                </a:cubicBezTo>
                <a:cubicBezTo>
                  <a:pt x="381" y="680"/>
                  <a:pt x="387" y="710"/>
                  <a:pt x="372" y="708"/>
                </a:cubicBezTo>
                <a:cubicBezTo>
                  <a:pt x="348" y="705"/>
                  <a:pt x="239" y="611"/>
                  <a:pt x="217" y="596"/>
                </a:cubicBezTo>
                <a:cubicBezTo>
                  <a:pt x="181" y="571"/>
                  <a:pt x="105" y="526"/>
                  <a:pt x="105" y="526"/>
                </a:cubicBezTo>
                <a:cubicBezTo>
                  <a:pt x="63" y="463"/>
                  <a:pt x="31" y="414"/>
                  <a:pt x="7" y="343"/>
                </a:cubicBezTo>
                <a:cubicBezTo>
                  <a:pt x="12" y="310"/>
                  <a:pt x="0" y="271"/>
                  <a:pt x="21" y="245"/>
                </a:cubicBezTo>
                <a:cubicBezTo>
                  <a:pt x="32" y="232"/>
                  <a:pt x="50" y="262"/>
                  <a:pt x="63" y="273"/>
                </a:cubicBezTo>
                <a:cubicBezTo>
                  <a:pt x="78" y="286"/>
                  <a:pt x="90" y="302"/>
                  <a:pt x="105" y="315"/>
                </a:cubicBezTo>
                <a:cubicBezTo>
                  <a:pt x="118" y="326"/>
                  <a:pt x="134" y="333"/>
                  <a:pt x="147" y="343"/>
                </a:cubicBezTo>
                <a:cubicBezTo>
                  <a:pt x="230" y="405"/>
                  <a:pt x="299" y="444"/>
                  <a:pt x="400" y="469"/>
                </a:cubicBezTo>
                <a:cubicBezTo>
                  <a:pt x="499" y="436"/>
                  <a:pt x="560" y="401"/>
                  <a:pt x="625" y="315"/>
                </a:cubicBezTo>
                <a:cubicBezTo>
                  <a:pt x="630" y="301"/>
                  <a:pt x="644" y="287"/>
                  <a:pt x="639" y="273"/>
                </a:cubicBezTo>
                <a:cubicBezTo>
                  <a:pt x="620" y="225"/>
                  <a:pt x="569" y="252"/>
                  <a:pt x="541" y="259"/>
                </a:cubicBezTo>
                <a:cubicBezTo>
                  <a:pt x="440" y="329"/>
                  <a:pt x="346" y="397"/>
                  <a:pt x="260" y="483"/>
                </a:cubicBezTo>
                <a:cubicBezTo>
                  <a:pt x="265" y="521"/>
                  <a:pt x="260" y="561"/>
                  <a:pt x="274" y="596"/>
                </a:cubicBezTo>
                <a:cubicBezTo>
                  <a:pt x="279" y="610"/>
                  <a:pt x="288" y="569"/>
                  <a:pt x="288" y="554"/>
                </a:cubicBezTo>
                <a:cubicBezTo>
                  <a:pt x="288" y="446"/>
                  <a:pt x="282" y="338"/>
                  <a:pt x="274" y="231"/>
                </a:cubicBezTo>
                <a:cubicBezTo>
                  <a:pt x="273" y="216"/>
                  <a:pt x="247" y="195"/>
                  <a:pt x="260" y="188"/>
                </a:cubicBezTo>
                <a:cubicBezTo>
                  <a:pt x="275" y="180"/>
                  <a:pt x="287" y="209"/>
                  <a:pt x="302" y="217"/>
                </a:cubicBezTo>
                <a:cubicBezTo>
                  <a:pt x="315" y="224"/>
                  <a:pt x="330" y="226"/>
                  <a:pt x="344" y="231"/>
                </a:cubicBezTo>
                <a:cubicBezTo>
                  <a:pt x="393" y="268"/>
                  <a:pt x="420" y="310"/>
                  <a:pt x="470" y="343"/>
                </a:cubicBezTo>
                <a:cubicBezTo>
                  <a:pt x="495" y="418"/>
                  <a:pt x="527" y="448"/>
                  <a:pt x="597" y="483"/>
                </a:cubicBezTo>
                <a:cubicBezTo>
                  <a:pt x="611" y="469"/>
                  <a:pt x="635" y="460"/>
                  <a:pt x="639" y="441"/>
                </a:cubicBezTo>
                <a:cubicBezTo>
                  <a:pt x="680" y="221"/>
                  <a:pt x="585" y="0"/>
                  <a:pt x="709" y="146"/>
                </a:cubicBezTo>
                <a:cubicBezTo>
                  <a:pt x="724" y="164"/>
                  <a:pt x="737" y="184"/>
                  <a:pt x="751" y="203"/>
                </a:cubicBezTo>
                <a:cubicBezTo>
                  <a:pt x="760" y="231"/>
                  <a:pt x="770" y="259"/>
                  <a:pt x="779" y="287"/>
                </a:cubicBezTo>
                <a:cubicBezTo>
                  <a:pt x="784" y="301"/>
                  <a:pt x="793" y="329"/>
                  <a:pt x="793" y="329"/>
                </a:cubicBezTo>
                <a:cubicBezTo>
                  <a:pt x="773" y="430"/>
                  <a:pt x="787" y="374"/>
                  <a:pt x="751" y="483"/>
                </a:cubicBezTo>
                <a:cubicBezTo>
                  <a:pt x="746" y="497"/>
                  <a:pt x="737" y="526"/>
                  <a:pt x="737" y="526"/>
                </a:cubicBezTo>
                <a:cubicBezTo>
                  <a:pt x="746" y="540"/>
                  <a:pt x="748" y="568"/>
                  <a:pt x="765" y="568"/>
                </a:cubicBezTo>
                <a:cubicBezTo>
                  <a:pt x="782" y="568"/>
                  <a:pt x="782" y="539"/>
                  <a:pt x="793" y="526"/>
                </a:cubicBezTo>
                <a:cubicBezTo>
                  <a:pt x="801" y="516"/>
                  <a:pt x="812" y="507"/>
                  <a:pt x="822" y="498"/>
                </a:cubicBezTo>
                <a:cubicBezTo>
                  <a:pt x="848" y="418"/>
                  <a:pt x="877" y="350"/>
                  <a:pt x="906" y="273"/>
                </a:cubicBezTo>
                <a:cubicBezTo>
                  <a:pt x="915" y="249"/>
                  <a:pt x="925" y="227"/>
                  <a:pt x="934" y="203"/>
                </a:cubicBezTo>
                <a:cubicBezTo>
                  <a:pt x="939" y="189"/>
                  <a:pt x="937" y="171"/>
                  <a:pt x="948" y="160"/>
                </a:cubicBezTo>
                <a:cubicBezTo>
                  <a:pt x="958" y="149"/>
                  <a:pt x="976" y="151"/>
                  <a:pt x="990" y="146"/>
                </a:cubicBezTo>
                <a:cubicBezTo>
                  <a:pt x="1057" y="159"/>
                  <a:pt x="1061" y="143"/>
                  <a:pt x="1088" y="203"/>
                </a:cubicBezTo>
                <a:cubicBezTo>
                  <a:pt x="1100" y="230"/>
                  <a:pt x="1117" y="287"/>
                  <a:pt x="1117" y="287"/>
                </a:cubicBezTo>
                <a:cubicBezTo>
                  <a:pt x="994" y="405"/>
                  <a:pt x="792" y="246"/>
                  <a:pt x="667" y="371"/>
                </a:cubicBezTo>
                <a:cubicBezTo>
                  <a:pt x="682" y="463"/>
                  <a:pt x="675" y="482"/>
                  <a:pt x="765" y="512"/>
                </a:cubicBezTo>
                <a:cubicBezTo>
                  <a:pt x="803" y="507"/>
                  <a:pt x="841" y="507"/>
                  <a:pt x="878" y="498"/>
                </a:cubicBezTo>
                <a:cubicBezTo>
                  <a:pt x="991" y="469"/>
                  <a:pt x="1016" y="335"/>
                  <a:pt x="1103" y="273"/>
                </a:cubicBezTo>
                <a:cubicBezTo>
                  <a:pt x="1129" y="255"/>
                  <a:pt x="1161" y="248"/>
                  <a:pt x="1187" y="231"/>
                </a:cubicBezTo>
                <a:cubicBezTo>
                  <a:pt x="1289" y="256"/>
                  <a:pt x="1270" y="280"/>
                  <a:pt x="1285" y="385"/>
                </a:cubicBezTo>
                <a:cubicBezTo>
                  <a:pt x="1229" y="554"/>
                  <a:pt x="1286" y="467"/>
                  <a:pt x="990" y="483"/>
                </a:cubicBezTo>
                <a:cubicBezTo>
                  <a:pt x="982" y="496"/>
                  <a:pt x="924" y="561"/>
                  <a:pt x="976" y="582"/>
                </a:cubicBezTo>
                <a:cubicBezTo>
                  <a:pt x="995" y="590"/>
                  <a:pt x="1013" y="563"/>
                  <a:pt x="1032" y="554"/>
                </a:cubicBezTo>
                <a:cubicBezTo>
                  <a:pt x="1046" y="535"/>
                  <a:pt x="1056" y="513"/>
                  <a:pt x="1074" y="498"/>
                </a:cubicBezTo>
                <a:cubicBezTo>
                  <a:pt x="1102" y="475"/>
                  <a:pt x="1143" y="475"/>
                  <a:pt x="1173" y="455"/>
                </a:cubicBezTo>
                <a:cubicBezTo>
                  <a:pt x="1250" y="401"/>
                  <a:pt x="1319" y="338"/>
                  <a:pt x="1398" y="287"/>
                </a:cubicBezTo>
                <a:cubicBezTo>
                  <a:pt x="1421" y="296"/>
                  <a:pt x="1451" y="296"/>
                  <a:pt x="1468" y="315"/>
                </a:cubicBezTo>
                <a:cubicBezTo>
                  <a:pt x="1487" y="337"/>
                  <a:pt x="1487" y="371"/>
                  <a:pt x="1496" y="399"/>
                </a:cubicBezTo>
                <a:cubicBezTo>
                  <a:pt x="1501" y="415"/>
                  <a:pt x="1515" y="427"/>
                  <a:pt x="1524" y="441"/>
                </a:cubicBezTo>
                <a:cubicBezTo>
                  <a:pt x="1519" y="465"/>
                  <a:pt x="1533" y="504"/>
                  <a:pt x="1510" y="512"/>
                </a:cubicBezTo>
                <a:cubicBezTo>
                  <a:pt x="1466" y="528"/>
                  <a:pt x="1416" y="498"/>
                  <a:pt x="1369" y="498"/>
                </a:cubicBezTo>
                <a:cubicBezTo>
                  <a:pt x="1304" y="498"/>
                  <a:pt x="1238" y="507"/>
                  <a:pt x="1173" y="512"/>
                </a:cubicBezTo>
                <a:cubicBezTo>
                  <a:pt x="1160" y="564"/>
                  <a:pt x="1137" y="629"/>
                  <a:pt x="1173" y="680"/>
                </a:cubicBezTo>
                <a:cubicBezTo>
                  <a:pt x="1184" y="696"/>
                  <a:pt x="1210" y="671"/>
                  <a:pt x="1229" y="666"/>
                </a:cubicBezTo>
                <a:cubicBezTo>
                  <a:pt x="1284" y="593"/>
                  <a:pt x="1403" y="458"/>
                  <a:pt x="1496" y="427"/>
                </a:cubicBezTo>
                <a:cubicBezTo>
                  <a:pt x="1510" y="432"/>
                  <a:pt x="1605" y="455"/>
                  <a:pt x="1622" y="483"/>
                </a:cubicBezTo>
                <a:cubicBezTo>
                  <a:pt x="1638" y="508"/>
                  <a:pt x="1650" y="568"/>
                  <a:pt x="1650" y="568"/>
                </a:cubicBezTo>
                <a:cubicBezTo>
                  <a:pt x="1650" y="568"/>
                  <a:pt x="1627" y="714"/>
                  <a:pt x="1622" y="722"/>
                </a:cubicBezTo>
                <a:cubicBezTo>
                  <a:pt x="1614" y="737"/>
                  <a:pt x="1594" y="741"/>
                  <a:pt x="1580" y="750"/>
                </a:cubicBezTo>
                <a:cubicBezTo>
                  <a:pt x="1538" y="745"/>
                  <a:pt x="1494" y="748"/>
                  <a:pt x="1454" y="736"/>
                </a:cubicBezTo>
                <a:cubicBezTo>
                  <a:pt x="1423" y="726"/>
                  <a:pt x="1394" y="687"/>
                  <a:pt x="1369" y="666"/>
                </a:cubicBezTo>
                <a:cubicBezTo>
                  <a:pt x="1315" y="621"/>
                  <a:pt x="1268" y="585"/>
                  <a:pt x="1229" y="526"/>
                </a:cubicBezTo>
                <a:cubicBezTo>
                  <a:pt x="1201" y="535"/>
                  <a:pt x="1169" y="537"/>
                  <a:pt x="1145" y="554"/>
                </a:cubicBezTo>
                <a:cubicBezTo>
                  <a:pt x="1118" y="574"/>
                  <a:pt x="1136" y="686"/>
                  <a:pt x="1145" y="708"/>
                </a:cubicBezTo>
                <a:cubicBezTo>
                  <a:pt x="1156" y="736"/>
                  <a:pt x="1257" y="756"/>
                  <a:pt x="1285" y="764"/>
                </a:cubicBezTo>
                <a:cubicBezTo>
                  <a:pt x="1271" y="769"/>
                  <a:pt x="1256" y="772"/>
                  <a:pt x="1243" y="779"/>
                </a:cubicBezTo>
                <a:cubicBezTo>
                  <a:pt x="1223" y="791"/>
                  <a:pt x="1210" y="818"/>
                  <a:pt x="1187" y="821"/>
                </a:cubicBezTo>
                <a:cubicBezTo>
                  <a:pt x="1136" y="828"/>
                  <a:pt x="1084" y="812"/>
                  <a:pt x="1032" y="807"/>
                </a:cubicBezTo>
                <a:cubicBezTo>
                  <a:pt x="942" y="777"/>
                  <a:pt x="862" y="747"/>
                  <a:pt x="793" y="680"/>
                </a:cubicBezTo>
                <a:cubicBezTo>
                  <a:pt x="770" y="612"/>
                  <a:pt x="780" y="535"/>
                  <a:pt x="751" y="469"/>
                </a:cubicBezTo>
                <a:cubicBezTo>
                  <a:pt x="744" y="453"/>
                  <a:pt x="733" y="498"/>
                  <a:pt x="723" y="512"/>
                </a:cubicBezTo>
                <a:cubicBezTo>
                  <a:pt x="710" y="531"/>
                  <a:pt x="695" y="549"/>
                  <a:pt x="681" y="568"/>
                </a:cubicBezTo>
                <a:cubicBezTo>
                  <a:pt x="668" y="606"/>
                  <a:pt x="642" y="640"/>
                  <a:pt x="639" y="680"/>
                </a:cubicBezTo>
                <a:cubicBezTo>
                  <a:pt x="636" y="713"/>
                  <a:pt x="648" y="746"/>
                  <a:pt x="653" y="779"/>
                </a:cubicBezTo>
                <a:cubicBezTo>
                  <a:pt x="827" y="764"/>
                  <a:pt x="826" y="799"/>
                  <a:pt x="892" y="666"/>
                </a:cubicBezTo>
                <a:cubicBezTo>
                  <a:pt x="897" y="615"/>
                  <a:pt x="899" y="563"/>
                  <a:pt x="906" y="512"/>
                </a:cubicBezTo>
                <a:cubicBezTo>
                  <a:pt x="909" y="493"/>
                  <a:pt x="903" y="465"/>
                  <a:pt x="920" y="455"/>
                </a:cubicBezTo>
                <a:cubicBezTo>
                  <a:pt x="936" y="445"/>
                  <a:pt x="957" y="464"/>
                  <a:pt x="976" y="469"/>
                </a:cubicBezTo>
                <a:cubicBezTo>
                  <a:pt x="1063" y="557"/>
                  <a:pt x="1019" y="520"/>
                  <a:pt x="1103" y="582"/>
                </a:cubicBezTo>
                <a:cubicBezTo>
                  <a:pt x="1112" y="601"/>
                  <a:pt x="1128" y="617"/>
                  <a:pt x="1131" y="638"/>
                </a:cubicBezTo>
                <a:cubicBezTo>
                  <a:pt x="1142" y="718"/>
                  <a:pt x="969" y="706"/>
                  <a:pt x="948" y="708"/>
                </a:cubicBezTo>
                <a:cubicBezTo>
                  <a:pt x="908" y="768"/>
                  <a:pt x="903" y="783"/>
                  <a:pt x="976" y="807"/>
                </a:cubicBezTo>
                <a:cubicBezTo>
                  <a:pt x="1048" y="789"/>
                  <a:pt x="1116" y="760"/>
                  <a:pt x="1187" y="736"/>
                </a:cubicBezTo>
                <a:cubicBezTo>
                  <a:pt x="1250" y="715"/>
                  <a:pt x="1377" y="713"/>
                  <a:pt x="1454" y="694"/>
                </a:cubicBezTo>
                <a:cubicBezTo>
                  <a:pt x="1583" y="608"/>
                  <a:pt x="1492" y="462"/>
                  <a:pt x="1398" y="399"/>
                </a:cubicBezTo>
                <a:cubicBezTo>
                  <a:pt x="1388" y="408"/>
                  <a:pt x="1382" y="424"/>
                  <a:pt x="1369" y="427"/>
                </a:cubicBezTo>
                <a:cubicBezTo>
                  <a:pt x="1355" y="430"/>
                  <a:pt x="1341" y="417"/>
                  <a:pt x="1327" y="413"/>
                </a:cubicBezTo>
                <a:cubicBezTo>
                  <a:pt x="1308" y="408"/>
                  <a:pt x="1290" y="404"/>
                  <a:pt x="1271" y="399"/>
                </a:cubicBezTo>
                <a:cubicBezTo>
                  <a:pt x="1215" y="408"/>
                  <a:pt x="1155" y="405"/>
                  <a:pt x="1103" y="427"/>
                </a:cubicBezTo>
                <a:cubicBezTo>
                  <a:pt x="1072" y="440"/>
                  <a:pt x="1032" y="498"/>
                  <a:pt x="1032" y="498"/>
                </a:cubicBezTo>
                <a:cubicBezTo>
                  <a:pt x="999" y="598"/>
                  <a:pt x="1020" y="557"/>
                  <a:pt x="976" y="624"/>
                </a:cubicBezTo>
                <a:cubicBezTo>
                  <a:pt x="916" y="579"/>
                  <a:pt x="889" y="585"/>
                  <a:pt x="850" y="526"/>
                </a:cubicBezTo>
                <a:cubicBezTo>
                  <a:pt x="831" y="535"/>
                  <a:pt x="807" y="538"/>
                  <a:pt x="793" y="554"/>
                </a:cubicBezTo>
                <a:cubicBezTo>
                  <a:pt x="785" y="564"/>
                  <a:pt x="766" y="686"/>
                  <a:pt x="765" y="694"/>
                </a:cubicBezTo>
                <a:cubicBezTo>
                  <a:pt x="705" y="604"/>
                  <a:pt x="665" y="506"/>
                  <a:pt x="555" y="469"/>
                </a:cubicBezTo>
                <a:cubicBezTo>
                  <a:pt x="546" y="479"/>
                  <a:pt x="538" y="491"/>
                  <a:pt x="527" y="498"/>
                </a:cubicBezTo>
                <a:cubicBezTo>
                  <a:pt x="509" y="510"/>
                  <a:pt x="485" y="511"/>
                  <a:pt x="470" y="526"/>
                </a:cubicBezTo>
                <a:cubicBezTo>
                  <a:pt x="459" y="536"/>
                  <a:pt x="463" y="555"/>
                  <a:pt x="456" y="568"/>
                </a:cubicBezTo>
                <a:cubicBezTo>
                  <a:pt x="448" y="583"/>
                  <a:pt x="437" y="596"/>
                  <a:pt x="428" y="610"/>
                </a:cubicBezTo>
                <a:cubicBezTo>
                  <a:pt x="473" y="744"/>
                  <a:pt x="605" y="673"/>
                  <a:pt x="737" y="666"/>
                </a:cubicBezTo>
                <a:cubicBezTo>
                  <a:pt x="812" y="616"/>
                  <a:pt x="904" y="605"/>
                  <a:pt x="990" y="582"/>
                </a:cubicBezTo>
                <a:cubicBezTo>
                  <a:pt x="1027" y="572"/>
                  <a:pt x="1103" y="554"/>
                  <a:pt x="1103" y="554"/>
                </a:cubicBezTo>
                <a:cubicBezTo>
                  <a:pt x="1117" y="563"/>
                  <a:pt x="1137" y="567"/>
                  <a:pt x="1145" y="582"/>
                </a:cubicBezTo>
                <a:cubicBezTo>
                  <a:pt x="1164" y="620"/>
                  <a:pt x="1159" y="667"/>
                  <a:pt x="1173" y="708"/>
                </a:cubicBezTo>
                <a:cubicBezTo>
                  <a:pt x="1041" y="741"/>
                  <a:pt x="1199" y="708"/>
                  <a:pt x="948" y="708"/>
                </a:cubicBezTo>
                <a:cubicBezTo>
                  <a:pt x="910" y="708"/>
                  <a:pt x="836" y="722"/>
                  <a:pt x="836" y="7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4572000" y="2971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1447800" y="4419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1676400" y="3581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1828800" y="4419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3048000" y="2895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1143000" y="3810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410200" y="3352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5943600" y="3886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5105400" y="3886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638800" y="4267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Freeform 25"/>
          <p:cNvSpPr>
            <a:spLocks/>
          </p:cNvSpPr>
          <p:nvPr/>
        </p:nvSpPr>
        <p:spPr bwMode="auto">
          <a:xfrm>
            <a:off x="6400800" y="3111500"/>
            <a:ext cx="2667000" cy="698500"/>
          </a:xfrm>
          <a:custGeom>
            <a:avLst/>
            <a:gdLst>
              <a:gd name="T0" fmla="*/ 0 w 1680"/>
              <a:gd name="T1" fmla="*/ 2147483647 h 440"/>
              <a:gd name="T2" fmla="*/ 2147483647 w 1680"/>
              <a:gd name="T3" fmla="*/ 2147483647 h 440"/>
              <a:gd name="T4" fmla="*/ 2147483647 w 1680"/>
              <a:gd name="T5" fmla="*/ 2147483647 h 440"/>
              <a:gd name="T6" fmla="*/ 2147483647 w 1680"/>
              <a:gd name="T7" fmla="*/ 2147483647 h 440"/>
              <a:gd name="T8" fmla="*/ 2147483647 w 1680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440"/>
              <a:gd name="T17" fmla="*/ 1680 w 1680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440">
                <a:moveTo>
                  <a:pt x="0" y="440"/>
                </a:moveTo>
                <a:cubicBezTo>
                  <a:pt x="112" y="300"/>
                  <a:pt x="224" y="160"/>
                  <a:pt x="384" y="152"/>
                </a:cubicBezTo>
                <a:cubicBezTo>
                  <a:pt x="544" y="144"/>
                  <a:pt x="792" y="408"/>
                  <a:pt x="960" y="392"/>
                </a:cubicBezTo>
                <a:cubicBezTo>
                  <a:pt x="1128" y="376"/>
                  <a:pt x="1272" y="112"/>
                  <a:pt x="1392" y="56"/>
                </a:cubicBezTo>
                <a:cubicBezTo>
                  <a:pt x="1512" y="0"/>
                  <a:pt x="1596" y="28"/>
                  <a:pt x="1680" y="5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685800" y="2743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auto">
          <a:xfrm>
            <a:off x="0" y="2209800"/>
            <a:ext cx="1752600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accent1"/>
                </a:solidFill>
              </a:rPr>
              <a:t>cytoplasm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Typical Prokaryotic Cell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533400" y="2286000"/>
            <a:ext cx="6172200" cy="3200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762000" y="2514600"/>
            <a:ext cx="5715000" cy="274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2152650" y="3113088"/>
            <a:ext cx="2619375" cy="1347787"/>
          </a:xfrm>
          <a:custGeom>
            <a:avLst/>
            <a:gdLst>
              <a:gd name="T0" fmla="*/ 2147483647 w 1650"/>
              <a:gd name="T1" fmla="*/ 2147483647 h 849"/>
              <a:gd name="T2" fmla="*/ 2147483647 w 1650"/>
              <a:gd name="T3" fmla="*/ 2147483647 h 849"/>
              <a:gd name="T4" fmla="*/ 2147483647 w 1650"/>
              <a:gd name="T5" fmla="*/ 2147483647 h 849"/>
              <a:gd name="T6" fmla="*/ 2147483647 w 1650"/>
              <a:gd name="T7" fmla="*/ 2147483647 h 849"/>
              <a:gd name="T8" fmla="*/ 2147483647 w 1650"/>
              <a:gd name="T9" fmla="*/ 2147483647 h 849"/>
              <a:gd name="T10" fmla="*/ 2147483647 w 1650"/>
              <a:gd name="T11" fmla="*/ 2147483647 h 849"/>
              <a:gd name="T12" fmla="*/ 2147483647 w 1650"/>
              <a:gd name="T13" fmla="*/ 2147483647 h 849"/>
              <a:gd name="T14" fmla="*/ 2147483647 w 1650"/>
              <a:gd name="T15" fmla="*/ 2147483647 h 849"/>
              <a:gd name="T16" fmla="*/ 2147483647 w 1650"/>
              <a:gd name="T17" fmla="*/ 2147483647 h 849"/>
              <a:gd name="T18" fmla="*/ 2147483647 w 1650"/>
              <a:gd name="T19" fmla="*/ 2147483647 h 849"/>
              <a:gd name="T20" fmla="*/ 2147483647 w 1650"/>
              <a:gd name="T21" fmla="*/ 2147483647 h 849"/>
              <a:gd name="T22" fmla="*/ 2147483647 w 1650"/>
              <a:gd name="T23" fmla="*/ 2147483647 h 849"/>
              <a:gd name="T24" fmla="*/ 2147483647 w 1650"/>
              <a:gd name="T25" fmla="*/ 2147483647 h 849"/>
              <a:gd name="T26" fmla="*/ 2147483647 w 1650"/>
              <a:gd name="T27" fmla="*/ 2147483647 h 849"/>
              <a:gd name="T28" fmla="*/ 2147483647 w 1650"/>
              <a:gd name="T29" fmla="*/ 2147483647 h 849"/>
              <a:gd name="T30" fmla="*/ 2147483647 w 1650"/>
              <a:gd name="T31" fmla="*/ 2147483647 h 849"/>
              <a:gd name="T32" fmla="*/ 2147483647 w 1650"/>
              <a:gd name="T33" fmla="*/ 2147483647 h 849"/>
              <a:gd name="T34" fmla="*/ 2147483647 w 1650"/>
              <a:gd name="T35" fmla="*/ 2147483647 h 849"/>
              <a:gd name="T36" fmla="*/ 2147483647 w 1650"/>
              <a:gd name="T37" fmla="*/ 2147483647 h 849"/>
              <a:gd name="T38" fmla="*/ 2147483647 w 1650"/>
              <a:gd name="T39" fmla="*/ 2147483647 h 849"/>
              <a:gd name="T40" fmla="*/ 2147483647 w 1650"/>
              <a:gd name="T41" fmla="*/ 2147483647 h 849"/>
              <a:gd name="T42" fmla="*/ 2147483647 w 1650"/>
              <a:gd name="T43" fmla="*/ 2147483647 h 849"/>
              <a:gd name="T44" fmla="*/ 2147483647 w 1650"/>
              <a:gd name="T45" fmla="*/ 2147483647 h 849"/>
              <a:gd name="T46" fmla="*/ 2147483647 w 1650"/>
              <a:gd name="T47" fmla="*/ 2147483647 h 849"/>
              <a:gd name="T48" fmla="*/ 2147483647 w 1650"/>
              <a:gd name="T49" fmla="*/ 2147483647 h 849"/>
              <a:gd name="T50" fmla="*/ 2147483647 w 1650"/>
              <a:gd name="T51" fmla="*/ 2147483647 h 849"/>
              <a:gd name="T52" fmla="*/ 2147483647 w 1650"/>
              <a:gd name="T53" fmla="*/ 2147483647 h 849"/>
              <a:gd name="T54" fmla="*/ 2147483647 w 1650"/>
              <a:gd name="T55" fmla="*/ 2147483647 h 849"/>
              <a:gd name="T56" fmla="*/ 2147483647 w 1650"/>
              <a:gd name="T57" fmla="*/ 2147483647 h 849"/>
              <a:gd name="T58" fmla="*/ 2147483647 w 1650"/>
              <a:gd name="T59" fmla="*/ 2147483647 h 849"/>
              <a:gd name="T60" fmla="*/ 2147483647 w 1650"/>
              <a:gd name="T61" fmla="*/ 2147483647 h 849"/>
              <a:gd name="T62" fmla="*/ 2147483647 w 1650"/>
              <a:gd name="T63" fmla="*/ 2147483647 h 849"/>
              <a:gd name="T64" fmla="*/ 2147483647 w 1650"/>
              <a:gd name="T65" fmla="*/ 2147483647 h 849"/>
              <a:gd name="T66" fmla="*/ 2147483647 w 1650"/>
              <a:gd name="T67" fmla="*/ 2147483647 h 849"/>
              <a:gd name="T68" fmla="*/ 2147483647 w 1650"/>
              <a:gd name="T69" fmla="*/ 2147483647 h 849"/>
              <a:gd name="T70" fmla="*/ 2147483647 w 1650"/>
              <a:gd name="T71" fmla="*/ 2147483647 h 849"/>
              <a:gd name="T72" fmla="*/ 2147483647 w 1650"/>
              <a:gd name="T73" fmla="*/ 2147483647 h 849"/>
              <a:gd name="T74" fmla="*/ 2147483647 w 1650"/>
              <a:gd name="T75" fmla="*/ 2147483647 h 849"/>
              <a:gd name="T76" fmla="*/ 2147483647 w 1650"/>
              <a:gd name="T77" fmla="*/ 2147483647 h 849"/>
              <a:gd name="T78" fmla="*/ 2147483647 w 1650"/>
              <a:gd name="T79" fmla="*/ 2147483647 h 849"/>
              <a:gd name="T80" fmla="*/ 2147483647 w 1650"/>
              <a:gd name="T81" fmla="*/ 2147483647 h 849"/>
              <a:gd name="T82" fmla="*/ 2147483647 w 1650"/>
              <a:gd name="T83" fmla="*/ 2147483647 h 849"/>
              <a:gd name="T84" fmla="*/ 2147483647 w 1650"/>
              <a:gd name="T85" fmla="*/ 2147483647 h 849"/>
              <a:gd name="T86" fmla="*/ 2147483647 w 1650"/>
              <a:gd name="T87" fmla="*/ 2147483647 h 849"/>
              <a:gd name="T88" fmla="*/ 2147483647 w 1650"/>
              <a:gd name="T89" fmla="*/ 2147483647 h 849"/>
              <a:gd name="T90" fmla="*/ 2147483647 w 1650"/>
              <a:gd name="T91" fmla="*/ 2147483647 h 849"/>
              <a:gd name="T92" fmla="*/ 2147483647 w 1650"/>
              <a:gd name="T93" fmla="*/ 2147483647 h 849"/>
              <a:gd name="T94" fmla="*/ 2147483647 w 1650"/>
              <a:gd name="T95" fmla="*/ 2147483647 h 849"/>
              <a:gd name="T96" fmla="*/ 2147483647 w 1650"/>
              <a:gd name="T97" fmla="*/ 2147483647 h 849"/>
              <a:gd name="T98" fmla="*/ 2147483647 w 1650"/>
              <a:gd name="T99" fmla="*/ 2147483647 h 849"/>
              <a:gd name="T100" fmla="*/ 2147483647 w 1650"/>
              <a:gd name="T101" fmla="*/ 2147483647 h 849"/>
              <a:gd name="T102" fmla="*/ 2147483647 w 1650"/>
              <a:gd name="T103" fmla="*/ 2147483647 h 849"/>
              <a:gd name="T104" fmla="*/ 2147483647 w 1650"/>
              <a:gd name="T105" fmla="*/ 2147483647 h 849"/>
              <a:gd name="T106" fmla="*/ 2147483647 w 1650"/>
              <a:gd name="T107" fmla="*/ 2147483647 h 849"/>
              <a:gd name="T108" fmla="*/ 2147483647 w 1650"/>
              <a:gd name="T109" fmla="*/ 2147483647 h 849"/>
              <a:gd name="T110" fmla="*/ 2147483647 w 1650"/>
              <a:gd name="T111" fmla="*/ 2147483647 h 849"/>
              <a:gd name="T112" fmla="*/ 2147483647 w 1650"/>
              <a:gd name="T113" fmla="*/ 2147483647 h 849"/>
              <a:gd name="T114" fmla="*/ 2147483647 w 1650"/>
              <a:gd name="T115" fmla="*/ 2147483647 h 849"/>
              <a:gd name="T116" fmla="*/ 2147483647 w 1650"/>
              <a:gd name="T117" fmla="*/ 2147483647 h 849"/>
              <a:gd name="T118" fmla="*/ 2147483647 w 1650"/>
              <a:gd name="T119" fmla="*/ 2147483647 h 849"/>
              <a:gd name="T120" fmla="*/ 2147483647 w 1650"/>
              <a:gd name="T121" fmla="*/ 2147483647 h 849"/>
              <a:gd name="T122" fmla="*/ 2147483647 w 1650"/>
              <a:gd name="T123" fmla="*/ 2147483647 h 8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50"/>
              <a:gd name="T187" fmla="*/ 0 h 849"/>
              <a:gd name="T188" fmla="*/ 1650 w 1650"/>
              <a:gd name="T189" fmla="*/ 849 h 8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50" h="849">
                <a:moveTo>
                  <a:pt x="779" y="835"/>
                </a:moveTo>
                <a:cubicBezTo>
                  <a:pt x="762" y="678"/>
                  <a:pt x="785" y="676"/>
                  <a:pt x="653" y="610"/>
                </a:cubicBezTo>
                <a:cubicBezTo>
                  <a:pt x="611" y="615"/>
                  <a:pt x="566" y="607"/>
                  <a:pt x="527" y="624"/>
                </a:cubicBezTo>
                <a:cubicBezTo>
                  <a:pt x="445" y="659"/>
                  <a:pt x="474" y="690"/>
                  <a:pt x="428" y="736"/>
                </a:cubicBezTo>
                <a:cubicBezTo>
                  <a:pt x="416" y="748"/>
                  <a:pt x="400" y="755"/>
                  <a:pt x="386" y="764"/>
                </a:cubicBezTo>
                <a:cubicBezTo>
                  <a:pt x="365" y="828"/>
                  <a:pt x="350" y="828"/>
                  <a:pt x="288" y="849"/>
                </a:cubicBezTo>
                <a:cubicBezTo>
                  <a:pt x="269" y="844"/>
                  <a:pt x="247" y="847"/>
                  <a:pt x="232" y="835"/>
                </a:cubicBezTo>
                <a:cubicBezTo>
                  <a:pt x="216" y="822"/>
                  <a:pt x="216" y="795"/>
                  <a:pt x="203" y="779"/>
                </a:cubicBezTo>
                <a:cubicBezTo>
                  <a:pt x="192" y="766"/>
                  <a:pt x="175" y="760"/>
                  <a:pt x="161" y="750"/>
                </a:cubicBezTo>
                <a:cubicBezTo>
                  <a:pt x="166" y="722"/>
                  <a:pt x="161" y="691"/>
                  <a:pt x="175" y="666"/>
                </a:cubicBezTo>
                <a:cubicBezTo>
                  <a:pt x="182" y="653"/>
                  <a:pt x="202" y="652"/>
                  <a:pt x="217" y="652"/>
                </a:cubicBezTo>
                <a:cubicBezTo>
                  <a:pt x="311" y="652"/>
                  <a:pt x="404" y="661"/>
                  <a:pt x="498" y="666"/>
                </a:cubicBezTo>
                <a:cubicBezTo>
                  <a:pt x="550" y="661"/>
                  <a:pt x="604" y="669"/>
                  <a:pt x="653" y="652"/>
                </a:cubicBezTo>
                <a:cubicBezTo>
                  <a:pt x="730" y="625"/>
                  <a:pt x="684" y="485"/>
                  <a:pt x="681" y="455"/>
                </a:cubicBezTo>
                <a:cubicBezTo>
                  <a:pt x="605" y="485"/>
                  <a:pt x="515" y="537"/>
                  <a:pt x="456" y="596"/>
                </a:cubicBezTo>
                <a:cubicBezTo>
                  <a:pt x="363" y="689"/>
                  <a:pt x="498" y="591"/>
                  <a:pt x="386" y="666"/>
                </a:cubicBezTo>
                <a:cubicBezTo>
                  <a:pt x="381" y="680"/>
                  <a:pt x="387" y="710"/>
                  <a:pt x="372" y="708"/>
                </a:cubicBezTo>
                <a:cubicBezTo>
                  <a:pt x="348" y="705"/>
                  <a:pt x="239" y="611"/>
                  <a:pt x="217" y="596"/>
                </a:cubicBezTo>
                <a:cubicBezTo>
                  <a:pt x="181" y="571"/>
                  <a:pt x="105" y="526"/>
                  <a:pt x="105" y="526"/>
                </a:cubicBezTo>
                <a:cubicBezTo>
                  <a:pt x="63" y="463"/>
                  <a:pt x="31" y="414"/>
                  <a:pt x="7" y="343"/>
                </a:cubicBezTo>
                <a:cubicBezTo>
                  <a:pt x="12" y="310"/>
                  <a:pt x="0" y="271"/>
                  <a:pt x="21" y="245"/>
                </a:cubicBezTo>
                <a:cubicBezTo>
                  <a:pt x="32" y="232"/>
                  <a:pt x="50" y="262"/>
                  <a:pt x="63" y="273"/>
                </a:cubicBezTo>
                <a:cubicBezTo>
                  <a:pt x="78" y="286"/>
                  <a:pt x="90" y="302"/>
                  <a:pt x="105" y="315"/>
                </a:cubicBezTo>
                <a:cubicBezTo>
                  <a:pt x="118" y="326"/>
                  <a:pt x="134" y="333"/>
                  <a:pt x="147" y="343"/>
                </a:cubicBezTo>
                <a:cubicBezTo>
                  <a:pt x="230" y="405"/>
                  <a:pt x="299" y="444"/>
                  <a:pt x="400" y="469"/>
                </a:cubicBezTo>
                <a:cubicBezTo>
                  <a:pt x="499" y="436"/>
                  <a:pt x="560" y="401"/>
                  <a:pt x="625" y="315"/>
                </a:cubicBezTo>
                <a:cubicBezTo>
                  <a:pt x="630" y="301"/>
                  <a:pt x="644" y="287"/>
                  <a:pt x="639" y="273"/>
                </a:cubicBezTo>
                <a:cubicBezTo>
                  <a:pt x="620" y="225"/>
                  <a:pt x="569" y="252"/>
                  <a:pt x="541" y="259"/>
                </a:cubicBezTo>
                <a:cubicBezTo>
                  <a:pt x="440" y="329"/>
                  <a:pt x="346" y="397"/>
                  <a:pt x="260" y="483"/>
                </a:cubicBezTo>
                <a:cubicBezTo>
                  <a:pt x="265" y="521"/>
                  <a:pt x="260" y="561"/>
                  <a:pt x="274" y="596"/>
                </a:cubicBezTo>
                <a:cubicBezTo>
                  <a:pt x="279" y="610"/>
                  <a:pt x="288" y="569"/>
                  <a:pt x="288" y="554"/>
                </a:cubicBezTo>
                <a:cubicBezTo>
                  <a:pt x="288" y="446"/>
                  <a:pt x="282" y="338"/>
                  <a:pt x="274" y="231"/>
                </a:cubicBezTo>
                <a:cubicBezTo>
                  <a:pt x="273" y="216"/>
                  <a:pt x="247" y="195"/>
                  <a:pt x="260" y="188"/>
                </a:cubicBezTo>
                <a:cubicBezTo>
                  <a:pt x="275" y="180"/>
                  <a:pt x="287" y="209"/>
                  <a:pt x="302" y="217"/>
                </a:cubicBezTo>
                <a:cubicBezTo>
                  <a:pt x="315" y="224"/>
                  <a:pt x="330" y="226"/>
                  <a:pt x="344" y="231"/>
                </a:cubicBezTo>
                <a:cubicBezTo>
                  <a:pt x="393" y="268"/>
                  <a:pt x="420" y="310"/>
                  <a:pt x="470" y="343"/>
                </a:cubicBezTo>
                <a:cubicBezTo>
                  <a:pt x="495" y="418"/>
                  <a:pt x="527" y="448"/>
                  <a:pt x="597" y="483"/>
                </a:cubicBezTo>
                <a:cubicBezTo>
                  <a:pt x="611" y="469"/>
                  <a:pt x="635" y="460"/>
                  <a:pt x="639" y="441"/>
                </a:cubicBezTo>
                <a:cubicBezTo>
                  <a:pt x="680" y="221"/>
                  <a:pt x="585" y="0"/>
                  <a:pt x="709" y="146"/>
                </a:cubicBezTo>
                <a:cubicBezTo>
                  <a:pt x="724" y="164"/>
                  <a:pt x="737" y="184"/>
                  <a:pt x="751" y="203"/>
                </a:cubicBezTo>
                <a:cubicBezTo>
                  <a:pt x="760" y="231"/>
                  <a:pt x="770" y="259"/>
                  <a:pt x="779" y="287"/>
                </a:cubicBezTo>
                <a:cubicBezTo>
                  <a:pt x="784" y="301"/>
                  <a:pt x="793" y="329"/>
                  <a:pt x="793" y="329"/>
                </a:cubicBezTo>
                <a:cubicBezTo>
                  <a:pt x="773" y="430"/>
                  <a:pt x="787" y="374"/>
                  <a:pt x="751" y="483"/>
                </a:cubicBezTo>
                <a:cubicBezTo>
                  <a:pt x="746" y="497"/>
                  <a:pt x="737" y="526"/>
                  <a:pt x="737" y="526"/>
                </a:cubicBezTo>
                <a:cubicBezTo>
                  <a:pt x="746" y="540"/>
                  <a:pt x="748" y="568"/>
                  <a:pt x="765" y="568"/>
                </a:cubicBezTo>
                <a:cubicBezTo>
                  <a:pt x="782" y="568"/>
                  <a:pt x="782" y="539"/>
                  <a:pt x="793" y="526"/>
                </a:cubicBezTo>
                <a:cubicBezTo>
                  <a:pt x="801" y="516"/>
                  <a:pt x="812" y="507"/>
                  <a:pt x="822" y="498"/>
                </a:cubicBezTo>
                <a:cubicBezTo>
                  <a:pt x="848" y="418"/>
                  <a:pt x="877" y="350"/>
                  <a:pt x="906" y="273"/>
                </a:cubicBezTo>
                <a:cubicBezTo>
                  <a:pt x="915" y="249"/>
                  <a:pt x="925" y="227"/>
                  <a:pt x="934" y="203"/>
                </a:cubicBezTo>
                <a:cubicBezTo>
                  <a:pt x="939" y="189"/>
                  <a:pt x="937" y="171"/>
                  <a:pt x="948" y="160"/>
                </a:cubicBezTo>
                <a:cubicBezTo>
                  <a:pt x="958" y="149"/>
                  <a:pt x="976" y="151"/>
                  <a:pt x="990" y="146"/>
                </a:cubicBezTo>
                <a:cubicBezTo>
                  <a:pt x="1057" y="159"/>
                  <a:pt x="1061" y="143"/>
                  <a:pt x="1088" y="203"/>
                </a:cubicBezTo>
                <a:cubicBezTo>
                  <a:pt x="1100" y="230"/>
                  <a:pt x="1117" y="287"/>
                  <a:pt x="1117" y="287"/>
                </a:cubicBezTo>
                <a:cubicBezTo>
                  <a:pt x="994" y="405"/>
                  <a:pt x="792" y="246"/>
                  <a:pt x="667" y="371"/>
                </a:cubicBezTo>
                <a:cubicBezTo>
                  <a:pt x="682" y="463"/>
                  <a:pt x="675" y="482"/>
                  <a:pt x="765" y="512"/>
                </a:cubicBezTo>
                <a:cubicBezTo>
                  <a:pt x="803" y="507"/>
                  <a:pt x="841" y="507"/>
                  <a:pt x="878" y="498"/>
                </a:cubicBezTo>
                <a:cubicBezTo>
                  <a:pt x="991" y="469"/>
                  <a:pt x="1016" y="335"/>
                  <a:pt x="1103" y="273"/>
                </a:cubicBezTo>
                <a:cubicBezTo>
                  <a:pt x="1129" y="255"/>
                  <a:pt x="1161" y="248"/>
                  <a:pt x="1187" y="231"/>
                </a:cubicBezTo>
                <a:cubicBezTo>
                  <a:pt x="1289" y="256"/>
                  <a:pt x="1270" y="280"/>
                  <a:pt x="1285" y="385"/>
                </a:cubicBezTo>
                <a:cubicBezTo>
                  <a:pt x="1229" y="554"/>
                  <a:pt x="1286" y="467"/>
                  <a:pt x="990" y="483"/>
                </a:cubicBezTo>
                <a:cubicBezTo>
                  <a:pt x="982" y="496"/>
                  <a:pt x="924" y="561"/>
                  <a:pt x="976" y="582"/>
                </a:cubicBezTo>
                <a:cubicBezTo>
                  <a:pt x="995" y="590"/>
                  <a:pt x="1013" y="563"/>
                  <a:pt x="1032" y="554"/>
                </a:cubicBezTo>
                <a:cubicBezTo>
                  <a:pt x="1046" y="535"/>
                  <a:pt x="1056" y="513"/>
                  <a:pt x="1074" y="498"/>
                </a:cubicBezTo>
                <a:cubicBezTo>
                  <a:pt x="1102" y="475"/>
                  <a:pt x="1143" y="475"/>
                  <a:pt x="1173" y="455"/>
                </a:cubicBezTo>
                <a:cubicBezTo>
                  <a:pt x="1250" y="401"/>
                  <a:pt x="1319" y="338"/>
                  <a:pt x="1398" y="287"/>
                </a:cubicBezTo>
                <a:cubicBezTo>
                  <a:pt x="1421" y="296"/>
                  <a:pt x="1451" y="296"/>
                  <a:pt x="1468" y="315"/>
                </a:cubicBezTo>
                <a:cubicBezTo>
                  <a:pt x="1487" y="337"/>
                  <a:pt x="1487" y="371"/>
                  <a:pt x="1496" y="399"/>
                </a:cubicBezTo>
                <a:cubicBezTo>
                  <a:pt x="1501" y="415"/>
                  <a:pt x="1515" y="427"/>
                  <a:pt x="1524" y="441"/>
                </a:cubicBezTo>
                <a:cubicBezTo>
                  <a:pt x="1519" y="465"/>
                  <a:pt x="1533" y="504"/>
                  <a:pt x="1510" y="512"/>
                </a:cubicBezTo>
                <a:cubicBezTo>
                  <a:pt x="1466" y="528"/>
                  <a:pt x="1416" y="498"/>
                  <a:pt x="1369" y="498"/>
                </a:cubicBezTo>
                <a:cubicBezTo>
                  <a:pt x="1304" y="498"/>
                  <a:pt x="1238" y="507"/>
                  <a:pt x="1173" y="512"/>
                </a:cubicBezTo>
                <a:cubicBezTo>
                  <a:pt x="1160" y="564"/>
                  <a:pt x="1137" y="629"/>
                  <a:pt x="1173" y="680"/>
                </a:cubicBezTo>
                <a:cubicBezTo>
                  <a:pt x="1184" y="696"/>
                  <a:pt x="1210" y="671"/>
                  <a:pt x="1229" y="666"/>
                </a:cubicBezTo>
                <a:cubicBezTo>
                  <a:pt x="1284" y="593"/>
                  <a:pt x="1403" y="458"/>
                  <a:pt x="1496" y="427"/>
                </a:cubicBezTo>
                <a:cubicBezTo>
                  <a:pt x="1510" y="432"/>
                  <a:pt x="1605" y="455"/>
                  <a:pt x="1622" y="483"/>
                </a:cubicBezTo>
                <a:cubicBezTo>
                  <a:pt x="1638" y="508"/>
                  <a:pt x="1650" y="568"/>
                  <a:pt x="1650" y="568"/>
                </a:cubicBezTo>
                <a:cubicBezTo>
                  <a:pt x="1650" y="568"/>
                  <a:pt x="1627" y="714"/>
                  <a:pt x="1622" y="722"/>
                </a:cubicBezTo>
                <a:cubicBezTo>
                  <a:pt x="1614" y="737"/>
                  <a:pt x="1594" y="741"/>
                  <a:pt x="1580" y="750"/>
                </a:cubicBezTo>
                <a:cubicBezTo>
                  <a:pt x="1538" y="745"/>
                  <a:pt x="1494" y="748"/>
                  <a:pt x="1454" y="736"/>
                </a:cubicBezTo>
                <a:cubicBezTo>
                  <a:pt x="1423" y="726"/>
                  <a:pt x="1394" y="687"/>
                  <a:pt x="1369" y="666"/>
                </a:cubicBezTo>
                <a:cubicBezTo>
                  <a:pt x="1315" y="621"/>
                  <a:pt x="1268" y="585"/>
                  <a:pt x="1229" y="526"/>
                </a:cubicBezTo>
                <a:cubicBezTo>
                  <a:pt x="1201" y="535"/>
                  <a:pt x="1169" y="537"/>
                  <a:pt x="1145" y="554"/>
                </a:cubicBezTo>
                <a:cubicBezTo>
                  <a:pt x="1118" y="574"/>
                  <a:pt x="1136" y="686"/>
                  <a:pt x="1145" y="708"/>
                </a:cubicBezTo>
                <a:cubicBezTo>
                  <a:pt x="1156" y="736"/>
                  <a:pt x="1257" y="756"/>
                  <a:pt x="1285" y="764"/>
                </a:cubicBezTo>
                <a:cubicBezTo>
                  <a:pt x="1271" y="769"/>
                  <a:pt x="1256" y="772"/>
                  <a:pt x="1243" y="779"/>
                </a:cubicBezTo>
                <a:cubicBezTo>
                  <a:pt x="1223" y="791"/>
                  <a:pt x="1210" y="818"/>
                  <a:pt x="1187" y="821"/>
                </a:cubicBezTo>
                <a:cubicBezTo>
                  <a:pt x="1136" y="828"/>
                  <a:pt x="1084" y="812"/>
                  <a:pt x="1032" y="807"/>
                </a:cubicBezTo>
                <a:cubicBezTo>
                  <a:pt x="942" y="777"/>
                  <a:pt x="862" y="747"/>
                  <a:pt x="793" y="680"/>
                </a:cubicBezTo>
                <a:cubicBezTo>
                  <a:pt x="770" y="612"/>
                  <a:pt x="780" y="535"/>
                  <a:pt x="751" y="469"/>
                </a:cubicBezTo>
                <a:cubicBezTo>
                  <a:pt x="744" y="453"/>
                  <a:pt x="733" y="498"/>
                  <a:pt x="723" y="512"/>
                </a:cubicBezTo>
                <a:cubicBezTo>
                  <a:pt x="710" y="531"/>
                  <a:pt x="695" y="549"/>
                  <a:pt x="681" y="568"/>
                </a:cubicBezTo>
                <a:cubicBezTo>
                  <a:pt x="668" y="606"/>
                  <a:pt x="642" y="640"/>
                  <a:pt x="639" y="680"/>
                </a:cubicBezTo>
                <a:cubicBezTo>
                  <a:pt x="636" y="713"/>
                  <a:pt x="648" y="746"/>
                  <a:pt x="653" y="779"/>
                </a:cubicBezTo>
                <a:cubicBezTo>
                  <a:pt x="827" y="764"/>
                  <a:pt x="826" y="799"/>
                  <a:pt x="892" y="666"/>
                </a:cubicBezTo>
                <a:cubicBezTo>
                  <a:pt x="897" y="615"/>
                  <a:pt x="899" y="563"/>
                  <a:pt x="906" y="512"/>
                </a:cubicBezTo>
                <a:cubicBezTo>
                  <a:pt x="909" y="493"/>
                  <a:pt x="903" y="465"/>
                  <a:pt x="920" y="455"/>
                </a:cubicBezTo>
                <a:cubicBezTo>
                  <a:pt x="936" y="445"/>
                  <a:pt x="957" y="464"/>
                  <a:pt x="976" y="469"/>
                </a:cubicBezTo>
                <a:cubicBezTo>
                  <a:pt x="1063" y="557"/>
                  <a:pt x="1019" y="520"/>
                  <a:pt x="1103" y="582"/>
                </a:cubicBezTo>
                <a:cubicBezTo>
                  <a:pt x="1112" y="601"/>
                  <a:pt x="1128" y="617"/>
                  <a:pt x="1131" y="638"/>
                </a:cubicBezTo>
                <a:cubicBezTo>
                  <a:pt x="1142" y="718"/>
                  <a:pt x="969" y="706"/>
                  <a:pt x="948" y="708"/>
                </a:cubicBezTo>
                <a:cubicBezTo>
                  <a:pt x="908" y="768"/>
                  <a:pt x="903" y="783"/>
                  <a:pt x="976" y="807"/>
                </a:cubicBezTo>
                <a:cubicBezTo>
                  <a:pt x="1048" y="789"/>
                  <a:pt x="1116" y="760"/>
                  <a:pt x="1187" y="736"/>
                </a:cubicBezTo>
                <a:cubicBezTo>
                  <a:pt x="1250" y="715"/>
                  <a:pt x="1377" y="713"/>
                  <a:pt x="1454" y="694"/>
                </a:cubicBezTo>
                <a:cubicBezTo>
                  <a:pt x="1583" y="608"/>
                  <a:pt x="1492" y="462"/>
                  <a:pt x="1398" y="399"/>
                </a:cubicBezTo>
                <a:cubicBezTo>
                  <a:pt x="1388" y="408"/>
                  <a:pt x="1382" y="424"/>
                  <a:pt x="1369" y="427"/>
                </a:cubicBezTo>
                <a:cubicBezTo>
                  <a:pt x="1355" y="430"/>
                  <a:pt x="1341" y="417"/>
                  <a:pt x="1327" y="413"/>
                </a:cubicBezTo>
                <a:cubicBezTo>
                  <a:pt x="1308" y="408"/>
                  <a:pt x="1290" y="404"/>
                  <a:pt x="1271" y="399"/>
                </a:cubicBezTo>
                <a:cubicBezTo>
                  <a:pt x="1215" y="408"/>
                  <a:pt x="1155" y="405"/>
                  <a:pt x="1103" y="427"/>
                </a:cubicBezTo>
                <a:cubicBezTo>
                  <a:pt x="1072" y="440"/>
                  <a:pt x="1032" y="498"/>
                  <a:pt x="1032" y="498"/>
                </a:cubicBezTo>
                <a:cubicBezTo>
                  <a:pt x="999" y="598"/>
                  <a:pt x="1020" y="557"/>
                  <a:pt x="976" y="624"/>
                </a:cubicBezTo>
                <a:cubicBezTo>
                  <a:pt x="916" y="579"/>
                  <a:pt x="889" y="585"/>
                  <a:pt x="850" y="526"/>
                </a:cubicBezTo>
                <a:cubicBezTo>
                  <a:pt x="831" y="535"/>
                  <a:pt x="807" y="538"/>
                  <a:pt x="793" y="554"/>
                </a:cubicBezTo>
                <a:cubicBezTo>
                  <a:pt x="785" y="564"/>
                  <a:pt x="766" y="686"/>
                  <a:pt x="765" y="694"/>
                </a:cubicBezTo>
                <a:cubicBezTo>
                  <a:pt x="705" y="604"/>
                  <a:pt x="665" y="506"/>
                  <a:pt x="555" y="469"/>
                </a:cubicBezTo>
                <a:cubicBezTo>
                  <a:pt x="546" y="479"/>
                  <a:pt x="538" y="491"/>
                  <a:pt x="527" y="498"/>
                </a:cubicBezTo>
                <a:cubicBezTo>
                  <a:pt x="509" y="510"/>
                  <a:pt x="485" y="511"/>
                  <a:pt x="470" y="526"/>
                </a:cubicBezTo>
                <a:cubicBezTo>
                  <a:pt x="459" y="536"/>
                  <a:pt x="463" y="555"/>
                  <a:pt x="456" y="568"/>
                </a:cubicBezTo>
                <a:cubicBezTo>
                  <a:pt x="448" y="583"/>
                  <a:pt x="437" y="596"/>
                  <a:pt x="428" y="610"/>
                </a:cubicBezTo>
                <a:cubicBezTo>
                  <a:pt x="473" y="744"/>
                  <a:pt x="605" y="673"/>
                  <a:pt x="737" y="666"/>
                </a:cubicBezTo>
                <a:cubicBezTo>
                  <a:pt x="812" y="616"/>
                  <a:pt x="904" y="605"/>
                  <a:pt x="990" y="582"/>
                </a:cubicBezTo>
                <a:cubicBezTo>
                  <a:pt x="1027" y="572"/>
                  <a:pt x="1103" y="554"/>
                  <a:pt x="1103" y="554"/>
                </a:cubicBezTo>
                <a:cubicBezTo>
                  <a:pt x="1117" y="563"/>
                  <a:pt x="1137" y="567"/>
                  <a:pt x="1145" y="582"/>
                </a:cubicBezTo>
                <a:cubicBezTo>
                  <a:pt x="1164" y="620"/>
                  <a:pt x="1159" y="667"/>
                  <a:pt x="1173" y="708"/>
                </a:cubicBezTo>
                <a:cubicBezTo>
                  <a:pt x="1041" y="741"/>
                  <a:pt x="1199" y="708"/>
                  <a:pt x="948" y="708"/>
                </a:cubicBezTo>
                <a:cubicBezTo>
                  <a:pt x="910" y="708"/>
                  <a:pt x="836" y="722"/>
                  <a:pt x="836" y="7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4572000" y="29718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1447800" y="44196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Oval 9"/>
          <p:cNvSpPr>
            <a:spLocks noChangeArrowheads="1"/>
          </p:cNvSpPr>
          <p:nvPr/>
        </p:nvSpPr>
        <p:spPr bwMode="auto">
          <a:xfrm>
            <a:off x="1676400" y="35814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1828800" y="44196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3048000" y="28956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1143000" y="38100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5410200" y="33528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1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Oval 17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Oval 18"/>
          <p:cNvSpPr>
            <a:spLocks noChangeArrowheads="1"/>
          </p:cNvSpPr>
          <p:nvPr/>
        </p:nvSpPr>
        <p:spPr bwMode="auto">
          <a:xfrm>
            <a:off x="5943600" y="38862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5105400" y="38862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>
            <a:off x="5638800" y="42672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Oval 24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Freeform 25"/>
          <p:cNvSpPr>
            <a:spLocks/>
          </p:cNvSpPr>
          <p:nvPr/>
        </p:nvSpPr>
        <p:spPr bwMode="auto">
          <a:xfrm>
            <a:off x="6400800" y="3111500"/>
            <a:ext cx="2667000" cy="698500"/>
          </a:xfrm>
          <a:custGeom>
            <a:avLst/>
            <a:gdLst>
              <a:gd name="T0" fmla="*/ 0 w 1680"/>
              <a:gd name="T1" fmla="*/ 2147483647 h 440"/>
              <a:gd name="T2" fmla="*/ 2147483647 w 1680"/>
              <a:gd name="T3" fmla="*/ 2147483647 h 440"/>
              <a:gd name="T4" fmla="*/ 2147483647 w 1680"/>
              <a:gd name="T5" fmla="*/ 2147483647 h 440"/>
              <a:gd name="T6" fmla="*/ 2147483647 w 1680"/>
              <a:gd name="T7" fmla="*/ 2147483647 h 440"/>
              <a:gd name="T8" fmla="*/ 2147483647 w 1680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440"/>
              <a:gd name="T17" fmla="*/ 1680 w 1680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440">
                <a:moveTo>
                  <a:pt x="0" y="440"/>
                </a:moveTo>
                <a:cubicBezTo>
                  <a:pt x="112" y="300"/>
                  <a:pt x="224" y="160"/>
                  <a:pt x="384" y="152"/>
                </a:cubicBezTo>
                <a:cubicBezTo>
                  <a:pt x="544" y="144"/>
                  <a:pt x="792" y="408"/>
                  <a:pt x="960" y="392"/>
                </a:cubicBezTo>
                <a:cubicBezTo>
                  <a:pt x="1128" y="376"/>
                  <a:pt x="1272" y="112"/>
                  <a:pt x="1392" y="56"/>
                </a:cubicBezTo>
                <a:cubicBezTo>
                  <a:pt x="1512" y="0"/>
                  <a:pt x="1596" y="28"/>
                  <a:pt x="1680" y="5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 flipH="1">
            <a:off x="4724400" y="21336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5486400" y="17526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ribosome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Typical Prokaryotic Cell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>
            <a:off x="533400" y="2286000"/>
            <a:ext cx="6172200" cy="3200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762000" y="2514600"/>
            <a:ext cx="5715000" cy="274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2152650" y="3113088"/>
            <a:ext cx="2619375" cy="1347787"/>
          </a:xfrm>
          <a:custGeom>
            <a:avLst/>
            <a:gdLst>
              <a:gd name="T0" fmla="*/ 2147483647 w 1650"/>
              <a:gd name="T1" fmla="*/ 2147483647 h 849"/>
              <a:gd name="T2" fmla="*/ 2147483647 w 1650"/>
              <a:gd name="T3" fmla="*/ 2147483647 h 849"/>
              <a:gd name="T4" fmla="*/ 2147483647 w 1650"/>
              <a:gd name="T5" fmla="*/ 2147483647 h 849"/>
              <a:gd name="T6" fmla="*/ 2147483647 w 1650"/>
              <a:gd name="T7" fmla="*/ 2147483647 h 849"/>
              <a:gd name="T8" fmla="*/ 2147483647 w 1650"/>
              <a:gd name="T9" fmla="*/ 2147483647 h 849"/>
              <a:gd name="T10" fmla="*/ 2147483647 w 1650"/>
              <a:gd name="T11" fmla="*/ 2147483647 h 849"/>
              <a:gd name="T12" fmla="*/ 2147483647 w 1650"/>
              <a:gd name="T13" fmla="*/ 2147483647 h 849"/>
              <a:gd name="T14" fmla="*/ 2147483647 w 1650"/>
              <a:gd name="T15" fmla="*/ 2147483647 h 849"/>
              <a:gd name="T16" fmla="*/ 2147483647 w 1650"/>
              <a:gd name="T17" fmla="*/ 2147483647 h 849"/>
              <a:gd name="T18" fmla="*/ 2147483647 w 1650"/>
              <a:gd name="T19" fmla="*/ 2147483647 h 849"/>
              <a:gd name="T20" fmla="*/ 2147483647 w 1650"/>
              <a:gd name="T21" fmla="*/ 2147483647 h 849"/>
              <a:gd name="T22" fmla="*/ 2147483647 w 1650"/>
              <a:gd name="T23" fmla="*/ 2147483647 h 849"/>
              <a:gd name="T24" fmla="*/ 2147483647 w 1650"/>
              <a:gd name="T25" fmla="*/ 2147483647 h 849"/>
              <a:gd name="T26" fmla="*/ 2147483647 w 1650"/>
              <a:gd name="T27" fmla="*/ 2147483647 h 849"/>
              <a:gd name="T28" fmla="*/ 2147483647 w 1650"/>
              <a:gd name="T29" fmla="*/ 2147483647 h 849"/>
              <a:gd name="T30" fmla="*/ 2147483647 w 1650"/>
              <a:gd name="T31" fmla="*/ 2147483647 h 849"/>
              <a:gd name="T32" fmla="*/ 2147483647 w 1650"/>
              <a:gd name="T33" fmla="*/ 2147483647 h 849"/>
              <a:gd name="T34" fmla="*/ 2147483647 w 1650"/>
              <a:gd name="T35" fmla="*/ 2147483647 h 849"/>
              <a:gd name="T36" fmla="*/ 2147483647 w 1650"/>
              <a:gd name="T37" fmla="*/ 2147483647 h 849"/>
              <a:gd name="T38" fmla="*/ 2147483647 w 1650"/>
              <a:gd name="T39" fmla="*/ 2147483647 h 849"/>
              <a:gd name="T40" fmla="*/ 2147483647 w 1650"/>
              <a:gd name="T41" fmla="*/ 2147483647 h 849"/>
              <a:gd name="T42" fmla="*/ 2147483647 w 1650"/>
              <a:gd name="T43" fmla="*/ 2147483647 h 849"/>
              <a:gd name="T44" fmla="*/ 2147483647 w 1650"/>
              <a:gd name="T45" fmla="*/ 2147483647 h 849"/>
              <a:gd name="T46" fmla="*/ 2147483647 w 1650"/>
              <a:gd name="T47" fmla="*/ 2147483647 h 849"/>
              <a:gd name="T48" fmla="*/ 2147483647 w 1650"/>
              <a:gd name="T49" fmla="*/ 2147483647 h 849"/>
              <a:gd name="T50" fmla="*/ 2147483647 w 1650"/>
              <a:gd name="T51" fmla="*/ 2147483647 h 849"/>
              <a:gd name="T52" fmla="*/ 2147483647 w 1650"/>
              <a:gd name="T53" fmla="*/ 2147483647 h 849"/>
              <a:gd name="T54" fmla="*/ 2147483647 w 1650"/>
              <a:gd name="T55" fmla="*/ 2147483647 h 849"/>
              <a:gd name="T56" fmla="*/ 2147483647 w 1650"/>
              <a:gd name="T57" fmla="*/ 2147483647 h 849"/>
              <a:gd name="T58" fmla="*/ 2147483647 w 1650"/>
              <a:gd name="T59" fmla="*/ 2147483647 h 849"/>
              <a:gd name="T60" fmla="*/ 2147483647 w 1650"/>
              <a:gd name="T61" fmla="*/ 2147483647 h 849"/>
              <a:gd name="T62" fmla="*/ 2147483647 w 1650"/>
              <a:gd name="T63" fmla="*/ 2147483647 h 849"/>
              <a:gd name="T64" fmla="*/ 2147483647 w 1650"/>
              <a:gd name="T65" fmla="*/ 2147483647 h 849"/>
              <a:gd name="T66" fmla="*/ 2147483647 w 1650"/>
              <a:gd name="T67" fmla="*/ 2147483647 h 849"/>
              <a:gd name="T68" fmla="*/ 2147483647 w 1650"/>
              <a:gd name="T69" fmla="*/ 2147483647 h 849"/>
              <a:gd name="T70" fmla="*/ 2147483647 w 1650"/>
              <a:gd name="T71" fmla="*/ 2147483647 h 849"/>
              <a:gd name="T72" fmla="*/ 2147483647 w 1650"/>
              <a:gd name="T73" fmla="*/ 2147483647 h 849"/>
              <a:gd name="T74" fmla="*/ 2147483647 w 1650"/>
              <a:gd name="T75" fmla="*/ 2147483647 h 849"/>
              <a:gd name="T76" fmla="*/ 2147483647 w 1650"/>
              <a:gd name="T77" fmla="*/ 2147483647 h 849"/>
              <a:gd name="T78" fmla="*/ 2147483647 w 1650"/>
              <a:gd name="T79" fmla="*/ 2147483647 h 849"/>
              <a:gd name="T80" fmla="*/ 2147483647 w 1650"/>
              <a:gd name="T81" fmla="*/ 2147483647 h 849"/>
              <a:gd name="T82" fmla="*/ 2147483647 w 1650"/>
              <a:gd name="T83" fmla="*/ 2147483647 h 849"/>
              <a:gd name="T84" fmla="*/ 2147483647 w 1650"/>
              <a:gd name="T85" fmla="*/ 2147483647 h 849"/>
              <a:gd name="T86" fmla="*/ 2147483647 w 1650"/>
              <a:gd name="T87" fmla="*/ 2147483647 h 849"/>
              <a:gd name="T88" fmla="*/ 2147483647 w 1650"/>
              <a:gd name="T89" fmla="*/ 2147483647 h 849"/>
              <a:gd name="T90" fmla="*/ 2147483647 w 1650"/>
              <a:gd name="T91" fmla="*/ 2147483647 h 849"/>
              <a:gd name="T92" fmla="*/ 2147483647 w 1650"/>
              <a:gd name="T93" fmla="*/ 2147483647 h 849"/>
              <a:gd name="T94" fmla="*/ 2147483647 w 1650"/>
              <a:gd name="T95" fmla="*/ 2147483647 h 849"/>
              <a:gd name="T96" fmla="*/ 2147483647 w 1650"/>
              <a:gd name="T97" fmla="*/ 2147483647 h 849"/>
              <a:gd name="T98" fmla="*/ 2147483647 w 1650"/>
              <a:gd name="T99" fmla="*/ 2147483647 h 849"/>
              <a:gd name="T100" fmla="*/ 2147483647 w 1650"/>
              <a:gd name="T101" fmla="*/ 2147483647 h 849"/>
              <a:gd name="T102" fmla="*/ 2147483647 w 1650"/>
              <a:gd name="T103" fmla="*/ 2147483647 h 849"/>
              <a:gd name="T104" fmla="*/ 2147483647 w 1650"/>
              <a:gd name="T105" fmla="*/ 2147483647 h 849"/>
              <a:gd name="T106" fmla="*/ 2147483647 w 1650"/>
              <a:gd name="T107" fmla="*/ 2147483647 h 849"/>
              <a:gd name="T108" fmla="*/ 2147483647 w 1650"/>
              <a:gd name="T109" fmla="*/ 2147483647 h 849"/>
              <a:gd name="T110" fmla="*/ 2147483647 w 1650"/>
              <a:gd name="T111" fmla="*/ 2147483647 h 849"/>
              <a:gd name="T112" fmla="*/ 2147483647 w 1650"/>
              <a:gd name="T113" fmla="*/ 2147483647 h 849"/>
              <a:gd name="T114" fmla="*/ 2147483647 w 1650"/>
              <a:gd name="T115" fmla="*/ 2147483647 h 849"/>
              <a:gd name="T116" fmla="*/ 2147483647 w 1650"/>
              <a:gd name="T117" fmla="*/ 2147483647 h 849"/>
              <a:gd name="T118" fmla="*/ 2147483647 w 1650"/>
              <a:gd name="T119" fmla="*/ 2147483647 h 849"/>
              <a:gd name="T120" fmla="*/ 2147483647 w 1650"/>
              <a:gd name="T121" fmla="*/ 2147483647 h 849"/>
              <a:gd name="T122" fmla="*/ 2147483647 w 1650"/>
              <a:gd name="T123" fmla="*/ 2147483647 h 8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50"/>
              <a:gd name="T187" fmla="*/ 0 h 849"/>
              <a:gd name="T188" fmla="*/ 1650 w 1650"/>
              <a:gd name="T189" fmla="*/ 849 h 8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50" h="849">
                <a:moveTo>
                  <a:pt x="779" y="835"/>
                </a:moveTo>
                <a:cubicBezTo>
                  <a:pt x="762" y="678"/>
                  <a:pt x="785" y="676"/>
                  <a:pt x="653" y="610"/>
                </a:cubicBezTo>
                <a:cubicBezTo>
                  <a:pt x="611" y="615"/>
                  <a:pt x="566" y="607"/>
                  <a:pt x="527" y="624"/>
                </a:cubicBezTo>
                <a:cubicBezTo>
                  <a:pt x="445" y="659"/>
                  <a:pt x="474" y="690"/>
                  <a:pt x="428" y="736"/>
                </a:cubicBezTo>
                <a:cubicBezTo>
                  <a:pt x="416" y="748"/>
                  <a:pt x="400" y="755"/>
                  <a:pt x="386" y="764"/>
                </a:cubicBezTo>
                <a:cubicBezTo>
                  <a:pt x="365" y="828"/>
                  <a:pt x="350" y="828"/>
                  <a:pt x="288" y="849"/>
                </a:cubicBezTo>
                <a:cubicBezTo>
                  <a:pt x="269" y="844"/>
                  <a:pt x="247" y="847"/>
                  <a:pt x="232" y="835"/>
                </a:cubicBezTo>
                <a:cubicBezTo>
                  <a:pt x="216" y="822"/>
                  <a:pt x="216" y="795"/>
                  <a:pt x="203" y="779"/>
                </a:cubicBezTo>
                <a:cubicBezTo>
                  <a:pt x="192" y="766"/>
                  <a:pt x="175" y="760"/>
                  <a:pt x="161" y="750"/>
                </a:cubicBezTo>
                <a:cubicBezTo>
                  <a:pt x="166" y="722"/>
                  <a:pt x="161" y="691"/>
                  <a:pt x="175" y="666"/>
                </a:cubicBezTo>
                <a:cubicBezTo>
                  <a:pt x="182" y="653"/>
                  <a:pt x="202" y="652"/>
                  <a:pt x="217" y="652"/>
                </a:cubicBezTo>
                <a:cubicBezTo>
                  <a:pt x="311" y="652"/>
                  <a:pt x="404" y="661"/>
                  <a:pt x="498" y="666"/>
                </a:cubicBezTo>
                <a:cubicBezTo>
                  <a:pt x="550" y="661"/>
                  <a:pt x="604" y="669"/>
                  <a:pt x="653" y="652"/>
                </a:cubicBezTo>
                <a:cubicBezTo>
                  <a:pt x="730" y="625"/>
                  <a:pt x="684" y="485"/>
                  <a:pt x="681" y="455"/>
                </a:cubicBezTo>
                <a:cubicBezTo>
                  <a:pt x="605" y="485"/>
                  <a:pt x="515" y="537"/>
                  <a:pt x="456" y="596"/>
                </a:cubicBezTo>
                <a:cubicBezTo>
                  <a:pt x="363" y="689"/>
                  <a:pt x="498" y="591"/>
                  <a:pt x="386" y="666"/>
                </a:cubicBezTo>
                <a:cubicBezTo>
                  <a:pt x="381" y="680"/>
                  <a:pt x="387" y="710"/>
                  <a:pt x="372" y="708"/>
                </a:cubicBezTo>
                <a:cubicBezTo>
                  <a:pt x="348" y="705"/>
                  <a:pt x="239" y="611"/>
                  <a:pt x="217" y="596"/>
                </a:cubicBezTo>
                <a:cubicBezTo>
                  <a:pt x="181" y="571"/>
                  <a:pt x="105" y="526"/>
                  <a:pt x="105" y="526"/>
                </a:cubicBezTo>
                <a:cubicBezTo>
                  <a:pt x="63" y="463"/>
                  <a:pt x="31" y="414"/>
                  <a:pt x="7" y="343"/>
                </a:cubicBezTo>
                <a:cubicBezTo>
                  <a:pt x="12" y="310"/>
                  <a:pt x="0" y="271"/>
                  <a:pt x="21" y="245"/>
                </a:cubicBezTo>
                <a:cubicBezTo>
                  <a:pt x="32" y="232"/>
                  <a:pt x="50" y="262"/>
                  <a:pt x="63" y="273"/>
                </a:cubicBezTo>
                <a:cubicBezTo>
                  <a:pt x="78" y="286"/>
                  <a:pt x="90" y="302"/>
                  <a:pt x="105" y="315"/>
                </a:cubicBezTo>
                <a:cubicBezTo>
                  <a:pt x="118" y="326"/>
                  <a:pt x="134" y="333"/>
                  <a:pt x="147" y="343"/>
                </a:cubicBezTo>
                <a:cubicBezTo>
                  <a:pt x="230" y="405"/>
                  <a:pt x="299" y="444"/>
                  <a:pt x="400" y="469"/>
                </a:cubicBezTo>
                <a:cubicBezTo>
                  <a:pt x="499" y="436"/>
                  <a:pt x="560" y="401"/>
                  <a:pt x="625" y="315"/>
                </a:cubicBezTo>
                <a:cubicBezTo>
                  <a:pt x="630" y="301"/>
                  <a:pt x="644" y="287"/>
                  <a:pt x="639" y="273"/>
                </a:cubicBezTo>
                <a:cubicBezTo>
                  <a:pt x="620" y="225"/>
                  <a:pt x="569" y="252"/>
                  <a:pt x="541" y="259"/>
                </a:cubicBezTo>
                <a:cubicBezTo>
                  <a:pt x="440" y="329"/>
                  <a:pt x="346" y="397"/>
                  <a:pt x="260" y="483"/>
                </a:cubicBezTo>
                <a:cubicBezTo>
                  <a:pt x="265" y="521"/>
                  <a:pt x="260" y="561"/>
                  <a:pt x="274" y="596"/>
                </a:cubicBezTo>
                <a:cubicBezTo>
                  <a:pt x="279" y="610"/>
                  <a:pt x="288" y="569"/>
                  <a:pt x="288" y="554"/>
                </a:cubicBezTo>
                <a:cubicBezTo>
                  <a:pt x="288" y="446"/>
                  <a:pt x="282" y="338"/>
                  <a:pt x="274" y="231"/>
                </a:cubicBezTo>
                <a:cubicBezTo>
                  <a:pt x="273" y="216"/>
                  <a:pt x="247" y="195"/>
                  <a:pt x="260" y="188"/>
                </a:cubicBezTo>
                <a:cubicBezTo>
                  <a:pt x="275" y="180"/>
                  <a:pt x="287" y="209"/>
                  <a:pt x="302" y="217"/>
                </a:cubicBezTo>
                <a:cubicBezTo>
                  <a:pt x="315" y="224"/>
                  <a:pt x="330" y="226"/>
                  <a:pt x="344" y="231"/>
                </a:cubicBezTo>
                <a:cubicBezTo>
                  <a:pt x="393" y="268"/>
                  <a:pt x="420" y="310"/>
                  <a:pt x="470" y="343"/>
                </a:cubicBezTo>
                <a:cubicBezTo>
                  <a:pt x="495" y="418"/>
                  <a:pt x="527" y="448"/>
                  <a:pt x="597" y="483"/>
                </a:cubicBezTo>
                <a:cubicBezTo>
                  <a:pt x="611" y="469"/>
                  <a:pt x="635" y="460"/>
                  <a:pt x="639" y="441"/>
                </a:cubicBezTo>
                <a:cubicBezTo>
                  <a:pt x="680" y="221"/>
                  <a:pt x="585" y="0"/>
                  <a:pt x="709" y="146"/>
                </a:cubicBezTo>
                <a:cubicBezTo>
                  <a:pt x="724" y="164"/>
                  <a:pt x="737" y="184"/>
                  <a:pt x="751" y="203"/>
                </a:cubicBezTo>
                <a:cubicBezTo>
                  <a:pt x="760" y="231"/>
                  <a:pt x="770" y="259"/>
                  <a:pt x="779" y="287"/>
                </a:cubicBezTo>
                <a:cubicBezTo>
                  <a:pt x="784" y="301"/>
                  <a:pt x="793" y="329"/>
                  <a:pt x="793" y="329"/>
                </a:cubicBezTo>
                <a:cubicBezTo>
                  <a:pt x="773" y="430"/>
                  <a:pt x="787" y="374"/>
                  <a:pt x="751" y="483"/>
                </a:cubicBezTo>
                <a:cubicBezTo>
                  <a:pt x="746" y="497"/>
                  <a:pt x="737" y="526"/>
                  <a:pt x="737" y="526"/>
                </a:cubicBezTo>
                <a:cubicBezTo>
                  <a:pt x="746" y="540"/>
                  <a:pt x="748" y="568"/>
                  <a:pt x="765" y="568"/>
                </a:cubicBezTo>
                <a:cubicBezTo>
                  <a:pt x="782" y="568"/>
                  <a:pt x="782" y="539"/>
                  <a:pt x="793" y="526"/>
                </a:cubicBezTo>
                <a:cubicBezTo>
                  <a:pt x="801" y="516"/>
                  <a:pt x="812" y="507"/>
                  <a:pt x="822" y="498"/>
                </a:cubicBezTo>
                <a:cubicBezTo>
                  <a:pt x="848" y="418"/>
                  <a:pt x="877" y="350"/>
                  <a:pt x="906" y="273"/>
                </a:cubicBezTo>
                <a:cubicBezTo>
                  <a:pt x="915" y="249"/>
                  <a:pt x="925" y="227"/>
                  <a:pt x="934" y="203"/>
                </a:cubicBezTo>
                <a:cubicBezTo>
                  <a:pt x="939" y="189"/>
                  <a:pt x="937" y="171"/>
                  <a:pt x="948" y="160"/>
                </a:cubicBezTo>
                <a:cubicBezTo>
                  <a:pt x="958" y="149"/>
                  <a:pt x="976" y="151"/>
                  <a:pt x="990" y="146"/>
                </a:cubicBezTo>
                <a:cubicBezTo>
                  <a:pt x="1057" y="159"/>
                  <a:pt x="1061" y="143"/>
                  <a:pt x="1088" y="203"/>
                </a:cubicBezTo>
                <a:cubicBezTo>
                  <a:pt x="1100" y="230"/>
                  <a:pt x="1117" y="287"/>
                  <a:pt x="1117" y="287"/>
                </a:cubicBezTo>
                <a:cubicBezTo>
                  <a:pt x="994" y="405"/>
                  <a:pt x="792" y="246"/>
                  <a:pt x="667" y="371"/>
                </a:cubicBezTo>
                <a:cubicBezTo>
                  <a:pt x="682" y="463"/>
                  <a:pt x="675" y="482"/>
                  <a:pt x="765" y="512"/>
                </a:cubicBezTo>
                <a:cubicBezTo>
                  <a:pt x="803" y="507"/>
                  <a:pt x="841" y="507"/>
                  <a:pt x="878" y="498"/>
                </a:cubicBezTo>
                <a:cubicBezTo>
                  <a:pt x="991" y="469"/>
                  <a:pt x="1016" y="335"/>
                  <a:pt x="1103" y="273"/>
                </a:cubicBezTo>
                <a:cubicBezTo>
                  <a:pt x="1129" y="255"/>
                  <a:pt x="1161" y="248"/>
                  <a:pt x="1187" y="231"/>
                </a:cubicBezTo>
                <a:cubicBezTo>
                  <a:pt x="1289" y="256"/>
                  <a:pt x="1270" y="280"/>
                  <a:pt x="1285" y="385"/>
                </a:cubicBezTo>
                <a:cubicBezTo>
                  <a:pt x="1229" y="554"/>
                  <a:pt x="1286" y="467"/>
                  <a:pt x="990" y="483"/>
                </a:cubicBezTo>
                <a:cubicBezTo>
                  <a:pt x="982" y="496"/>
                  <a:pt x="924" y="561"/>
                  <a:pt x="976" y="582"/>
                </a:cubicBezTo>
                <a:cubicBezTo>
                  <a:pt x="995" y="590"/>
                  <a:pt x="1013" y="563"/>
                  <a:pt x="1032" y="554"/>
                </a:cubicBezTo>
                <a:cubicBezTo>
                  <a:pt x="1046" y="535"/>
                  <a:pt x="1056" y="513"/>
                  <a:pt x="1074" y="498"/>
                </a:cubicBezTo>
                <a:cubicBezTo>
                  <a:pt x="1102" y="475"/>
                  <a:pt x="1143" y="475"/>
                  <a:pt x="1173" y="455"/>
                </a:cubicBezTo>
                <a:cubicBezTo>
                  <a:pt x="1250" y="401"/>
                  <a:pt x="1319" y="338"/>
                  <a:pt x="1398" y="287"/>
                </a:cubicBezTo>
                <a:cubicBezTo>
                  <a:pt x="1421" y="296"/>
                  <a:pt x="1451" y="296"/>
                  <a:pt x="1468" y="315"/>
                </a:cubicBezTo>
                <a:cubicBezTo>
                  <a:pt x="1487" y="337"/>
                  <a:pt x="1487" y="371"/>
                  <a:pt x="1496" y="399"/>
                </a:cubicBezTo>
                <a:cubicBezTo>
                  <a:pt x="1501" y="415"/>
                  <a:pt x="1515" y="427"/>
                  <a:pt x="1524" y="441"/>
                </a:cubicBezTo>
                <a:cubicBezTo>
                  <a:pt x="1519" y="465"/>
                  <a:pt x="1533" y="504"/>
                  <a:pt x="1510" y="512"/>
                </a:cubicBezTo>
                <a:cubicBezTo>
                  <a:pt x="1466" y="528"/>
                  <a:pt x="1416" y="498"/>
                  <a:pt x="1369" y="498"/>
                </a:cubicBezTo>
                <a:cubicBezTo>
                  <a:pt x="1304" y="498"/>
                  <a:pt x="1238" y="507"/>
                  <a:pt x="1173" y="512"/>
                </a:cubicBezTo>
                <a:cubicBezTo>
                  <a:pt x="1160" y="564"/>
                  <a:pt x="1137" y="629"/>
                  <a:pt x="1173" y="680"/>
                </a:cubicBezTo>
                <a:cubicBezTo>
                  <a:pt x="1184" y="696"/>
                  <a:pt x="1210" y="671"/>
                  <a:pt x="1229" y="666"/>
                </a:cubicBezTo>
                <a:cubicBezTo>
                  <a:pt x="1284" y="593"/>
                  <a:pt x="1403" y="458"/>
                  <a:pt x="1496" y="427"/>
                </a:cubicBezTo>
                <a:cubicBezTo>
                  <a:pt x="1510" y="432"/>
                  <a:pt x="1605" y="455"/>
                  <a:pt x="1622" y="483"/>
                </a:cubicBezTo>
                <a:cubicBezTo>
                  <a:pt x="1638" y="508"/>
                  <a:pt x="1650" y="568"/>
                  <a:pt x="1650" y="568"/>
                </a:cubicBezTo>
                <a:cubicBezTo>
                  <a:pt x="1650" y="568"/>
                  <a:pt x="1627" y="714"/>
                  <a:pt x="1622" y="722"/>
                </a:cubicBezTo>
                <a:cubicBezTo>
                  <a:pt x="1614" y="737"/>
                  <a:pt x="1594" y="741"/>
                  <a:pt x="1580" y="750"/>
                </a:cubicBezTo>
                <a:cubicBezTo>
                  <a:pt x="1538" y="745"/>
                  <a:pt x="1494" y="748"/>
                  <a:pt x="1454" y="736"/>
                </a:cubicBezTo>
                <a:cubicBezTo>
                  <a:pt x="1423" y="726"/>
                  <a:pt x="1394" y="687"/>
                  <a:pt x="1369" y="666"/>
                </a:cubicBezTo>
                <a:cubicBezTo>
                  <a:pt x="1315" y="621"/>
                  <a:pt x="1268" y="585"/>
                  <a:pt x="1229" y="526"/>
                </a:cubicBezTo>
                <a:cubicBezTo>
                  <a:pt x="1201" y="535"/>
                  <a:pt x="1169" y="537"/>
                  <a:pt x="1145" y="554"/>
                </a:cubicBezTo>
                <a:cubicBezTo>
                  <a:pt x="1118" y="574"/>
                  <a:pt x="1136" y="686"/>
                  <a:pt x="1145" y="708"/>
                </a:cubicBezTo>
                <a:cubicBezTo>
                  <a:pt x="1156" y="736"/>
                  <a:pt x="1257" y="756"/>
                  <a:pt x="1285" y="764"/>
                </a:cubicBezTo>
                <a:cubicBezTo>
                  <a:pt x="1271" y="769"/>
                  <a:pt x="1256" y="772"/>
                  <a:pt x="1243" y="779"/>
                </a:cubicBezTo>
                <a:cubicBezTo>
                  <a:pt x="1223" y="791"/>
                  <a:pt x="1210" y="818"/>
                  <a:pt x="1187" y="821"/>
                </a:cubicBezTo>
                <a:cubicBezTo>
                  <a:pt x="1136" y="828"/>
                  <a:pt x="1084" y="812"/>
                  <a:pt x="1032" y="807"/>
                </a:cubicBezTo>
                <a:cubicBezTo>
                  <a:pt x="942" y="777"/>
                  <a:pt x="862" y="747"/>
                  <a:pt x="793" y="680"/>
                </a:cubicBezTo>
                <a:cubicBezTo>
                  <a:pt x="770" y="612"/>
                  <a:pt x="780" y="535"/>
                  <a:pt x="751" y="469"/>
                </a:cubicBezTo>
                <a:cubicBezTo>
                  <a:pt x="744" y="453"/>
                  <a:pt x="733" y="498"/>
                  <a:pt x="723" y="512"/>
                </a:cubicBezTo>
                <a:cubicBezTo>
                  <a:pt x="710" y="531"/>
                  <a:pt x="695" y="549"/>
                  <a:pt x="681" y="568"/>
                </a:cubicBezTo>
                <a:cubicBezTo>
                  <a:pt x="668" y="606"/>
                  <a:pt x="642" y="640"/>
                  <a:pt x="639" y="680"/>
                </a:cubicBezTo>
                <a:cubicBezTo>
                  <a:pt x="636" y="713"/>
                  <a:pt x="648" y="746"/>
                  <a:pt x="653" y="779"/>
                </a:cubicBezTo>
                <a:cubicBezTo>
                  <a:pt x="827" y="764"/>
                  <a:pt x="826" y="799"/>
                  <a:pt x="892" y="666"/>
                </a:cubicBezTo>
                <a:cubicBezTo>
                  <a:pt x="897" y="615"/>
                  <a:pt x="899" y="563"/>
                  <a:pt x="906" y="512"/>
                </a:cubicBezTo>
                <a:cubicBezTo>
                  <a:pt x="909" y="493"/>
                  <a:pt x="903" y="465"/>
                  <a:pt x="920" y="455"/>
                </a:cubicBezTo>
                <a:cubicBezTo>
                  <a:pt x="936" y="445"/>
                  <a:pt x="957" y="464"/>
                  <a:pt x="976" y="469"/>
                </a:cubicBezTo>
                <a:cubicBezTo>
                  <a:pt x="1063" y="557"/>
                  <a:pt x="1019" y="520"/>
                  <a:pt x="1103" y="582"/>
                </a:cubicBezTo>
                <a:cubicBezTo>
                  <a:pt x="1112" y="601"/>
                  <a:pt x="1128" y="617"/>
                  <a:pt x="1131" y="638"/>
                </a:cubicBezTo>
                <a:cubicBezTo>
                  <a:pt x="1142" y="718"/>
                  <a:pt x="969" y="706"/>
                  <a:pt x="948" y="708"/>
                </a:cubicBezTo>
                <a:cubicBezTo>
                  <a:pt x="908" y="768"/>
                  <a:pt x="903" y="783"/>
                  <a:pt x="976" y="807"/>
                </a:cubicBezTo>
                <a:cubicBezTo>
                  <a:pt x="1048" y="789"/>
                  <a:pt x="1116" y="760"/>
                  <a:pt x="1187" y="736"/>
                </a:cubicBezTo>
                <a:cubicBezTo>
                  <a:pt x="1250" y="715"/>
                  <a:pt x="1377" y="713"/>
                  <a:pt x="1454" y="694"/>
                </a:cubicBezTo>
                <a:cubicBezTo>
                  <a:pt x="1583" y="608"/>
                  <a:pt x="1492" y="462"/>
                  <a:pt x="1398" y="399"/>
                </a:cubicBezTo>
                <a:cubicBezTo>
                  <a:pt x="1388" y="408"/>
                  <a:pt x="1382" y="424"/>
                  <a:pt x="1369" y="427"/>
                </a:cubicBezTo>
                <a:cubicBezTo>
                  <a:pt x="1355" y="430"/>
                  <a:pt x="1341" y="417"/>
                  <a:pt x="1327" y="413"/>
                </a:cubicBezTo>
                <a:cubicBezTo>
                  <a:pt x="1308" y="408"/>
                  <a:pt x="1290" y="404"/>
                  <a:pt x="1271" y="399"/>
                </a:cubicBezTo>
                <a:cubicBezTo>
                  <a:pt x="1215" y="408"/>
                  <a:pt x="1155" y="405"/>
                  <a:pt x="1103" y="427"/>
                </a:cubicBezTo>
                <a:cubicBezTo>
                  <a:pt x="1072" y="440"/>
                  <a:pt x="1032" y="498"/>
                  <a:pt x="1032" y="498"/>
                </a:cubicBezTo>
                <a:cubicBezTo>
                  <a:pt x="999" y="598"/>
                  <a:pt x="1020" y="557"/>
                  <a:pt x="976" y="624"/>
                </a:cubicBezTo>
                <a:cubicBezTo>
                  <a:pt x="916" y="579"/>
                  <a:pt x="889" y="585"/>
                  <a:pt x="850" y="526"/>
                </a:cubicBezTo>
                <a:cubicBezTo>
                  <a:pt x="831" y="535"/>
                  <a:pt x="807" y="538"/>
                  <a:pt x="793" y="554"/>
                </a:cubicBezTo>
                <a:cubicBezTo>
                  <a:pt x="785" y="564"/>
                  <a:pt x="766" y="686"/>
                  <a:pt x="765" y="694"/>
                </a:cubicBezTo>
                <a:cubicBezTo>
                  <a:pt x="705" y="604"/>
                  <a:pt x="665" y="506"/>
                  <a:pt x="555" y="469"/>
                </a:cubicBezTo>
                <a:cubicBezTo>
                  <a:pt x="546" y="479"/>
                  <a:pt x="538" y="491"/>
                  <a:pt x="527" y="498"/>
                </a:cubicBezTo>
                <a:cubicBezTo>
                  <a:pt x="509" y="510"/>
                  <a:pt x="485" y="511"/>
                  <a:pt x="470" y="526"/>
                </a:cubicBezTo>
                <a:cubicBezTo>
                  <a:pt x="459" y="536"/>
                  <a:pt x="463" y="555"/>
                  <a:pt x="456" y="568"/>
                </a:cubicBezTo>
                <a:cubicBezTo>
                  <a:pt x="448" y="583"/>
                  <a:pt x="437" y="596"/>
                  <a:pt x="428" y="610"/>
                </a:cubicBezTo>
                <a:cubicBezTo>
                  <a:pt x="473" y="744"/>
                  <a:pt x="605" y="673"/>
                  <a:pt x="737" y="666"/>
                </a:cubicBezTo>
                <a:cubicBezTo>
                  <a:pt x="812" y="616"/>
                  <a:pt x="904" y="605"/>
                  <a:pt x="990" y="582"/>
                </a:cubicBezTo>
                <a:cubicBezTo>
                  <a:pt x="1027" y="572"/>
                  <a:pt x="1103" y="554"/>
                  <a:pt x="1103" y="554"/>
                </a:cubicBezTo>
                <a:cubicBezTo>
                  <a:pt x="1117" y="563"/>
                  <a:pt x="1137" y="567"/>
                  <a:pt x="1145" y="582"/>
                </a:cubicBezTo>
                <a:cubicBezTo>
                  <a:pt x="1164" y="620"/>
                  <a:pt x="1159" y="667"/>
                  <a:pt x="1173" y="708"/>
                </a:cubicBezTo>
                <a:cubicBezTo>
                  <a:pt x="1041" y="741"/>
                  <a:pt x="1199" y="708"/>
                  <a:pt x="948" y="708"/>
                </a:cubicBezTo>
                <a:cubicBezTo>
                  <a:pt x="910" y="708"/>
                  <a:pt x="836" y="722"/>
                  <a:pt x="836" y="72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4572000" y="2971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1447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1676400" y="3581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auto">
          <a:xfrm>
            <a:off x="18288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3048000" y="2895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Oval 1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Oval 14"/>
          <p:cNvSpPr>
            <a:spLocks noChangeArrowheads="1"/>
          </p:cNvSpPr>
          <p:nvPr/>
        </p:nvSpPr>
        <p:spPr bwMode="auto">
          <a:xfrm>
            <a:off x="1143000" y="3810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5"/>
          <p:cNvSpPr>
            <a:spLocks noChangeArrowheads="1"/>
          </p:cNvSpPr>
          <p:nvPr/>
        </p:nvSpPr>
        <p:spPr bwMode="auto">
          <a:xfrm>
            <a:off x="5410200" y="3352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Oval 1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Oval 17"/>
          <p:cNvSpPr>
            <a:spLocks noChangeArrowheads="1"/>
          </p:cNvSpPr>
          <p:nvPr/>
        </p:nvSpPr>
        <p:spPr bwMode="auto">
          <a:xfrm>
            <a:off x="4038600" y="4648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Oval 18"/>
          <p:cNvSpPr>
            <a:spLocks noChangeArrowheads="1"/>
          </p:cNvSpPr>
          <p:nvPr/>
        </p:nvSpPr>
        <p:spPr bwMode="auto">
          <a:xfrm>
            <a:off x="59436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Oval 19"/>
          <p:cNvSpPr>
            <a:spLocks noChangeArrowheads="1"/>
          </p:cNvSpPr>
          <p:nvPr/>
        </p:nvSpPr>
        <p:spPr bwMode="auto">
          <a:xfrm>
            <a:off x="5105400" y="3886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0"/>
          <p:cNvSpPr>
            <a:spLocks noChangeArrowheads="1"/>
          </p:cNvSpPr>
          <p:nvPr/>
        </p:nvSpPr>
        <p:spPr bwMode="auto">
          <a:xfrm>
            <a:off x="5638800" y="42672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Oval 21"/>
          <p:cNvSpPr>
            <a:spLocks noChangeArrowheads="1"/>
          </p:cNvSpPr>
          <p:nvPr/>
        </p:nvSpPr>
        <p:spPr bwMode="auto">
          <a:xfrm>
            <a:off x="4724400" y="4343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Oval 22"/>
          <p:cNvSpPr>
            <a:spLocks noChangeArrowheads="1"/>
          </p:cNvSpPr>
          <p:nvPr/>
        </p:nvSpPr>
        <p:spPr bwMode="auto">
          <a:xfrm>
            <a:off x="4953000" y="45720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1524000" y="41148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24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Freeform 25"/>
          <p:cNvSpPr>
            <a:spLocks/>
          </p:cNvSpPr>
          <p:nvPr/>
        </p:nvSpPr>
        <p:spPr bwMode="auto">
          <a:xfrm>
            <a:off x="6400800" y="3111500"/>
            <a:ext cx="2667000" cy="698500"/>
          </a:xfrm>
          <a:custGeom>
            <a:avLst/>
            <a:gdLst>
              <a:gd name="T0" fmla="*/ 0 w 1680"/>
              <a:gd name="T1" fmla="*/ 2147483647 h 440"/>
              <a:gd name="T2" fmla="*/ 2147483647 w 1680"/>
              <a:gd name="T3" fmla="*/ 2147483647 h 440"/>
              <a:gd name="T4" fmla="*/ 2147483647 w 1680"/>
              <a:gd name="T5" fmla="*/ 2147483647 h 440"/>
              <a:gd name="T6" fmla="*/ 2147483647 w 1680"/>
              <a:gd name="T7" fmla="*/ 2147483647 h 440"/>
              <a:gd name="T8" fmla="*/ 2147483647 w 1680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440"/>
              <a:gd name="T17" fmla="*/ 1680 w 1680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440">
                <a:moveTo>
                  <a:pt x="0" y="440"/>
                </a:moveTo>
                <a:cubicBezTo>
                  <a:pt x="112" y="300"/>
                  <a:pt x="224" y="160"/>
                  <a:pt x="384" y="152"/>
                </a:cubicBezTo>
                <a:cubicBezTo>
                  <a:pt x="544" y="144"/>
                  <a:pt x="792" y="408"/>
                  <a:pt x="960" y="392"/>
                </a:cubicBezTo>
                <a:cubicBezTo>
                  <a:pt x="1128" y="376"/>
                  <a:pt x="1272" y="112"/>
                  <a:pt x="1392" y="56"/>
                </a:cubicBezTo>
                <a:cubicBezTo>
                  <a:pt x="1512" y="0"/>
                  <a:pt x="1596" y="28"/>
                  <a:pt x="1680" y="5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 flipV="1">
            <a:off x="77724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7162800" y="44958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flagella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smtClean="0">
                <a:ea typeface="+mj-ea"/>
                <a:cs typeface="+mj-cs"/>
              </a:rPr>
              <a:t>Organs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 defined group of tissues that work together for one purpose</a:t>
            </a:r>
          </a:p>
        </p:txBody>
      </p:sp>
      <p:pic>
        <p:nvPicPr>
          <p:cNvPr id="9220" name="Picture 4" descr="1a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309082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wet_b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012" y="2438400"/>
            <a:ext cx="33613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But what do the parts DO?</a:t>
            </a:r>
          </a:p>
        </p:txBody>
      </p:sp>
      <p:pic>
        <p:nvPicPr>
          <p:cNvPr id="44035" name="Picture 5" descr="MCj04348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41338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Cell Membrane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ea typeface="ＭＳ Ｐゴシック" pitchFamily="34" charset="-128"/>
              </a:rPr>
              <a:t>Controls what moves in and out of a cell</a:t>
            </a:r>
          </a:p>
        </p:txBody>
      </p:sp>
      <p:pic>
        <p:nvPicPr>
          <p:cNvPr id="16388" name="Picture 4" descr="MCj042981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8923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81400" y="3962400"/>
            <a:ext cx="426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b="1"/>
              <a:t>REGULATOR</a:t>
            </a:r>
            <a:r>
              <a:rPr lang="en-US" sz="4400"/>
              <a:t>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Cell Wall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ea typeface="ＭＳ Ｐゴシック" pitchFamily="34" charset="-128"/>
              </a:rPr>
              <a:t>Protects the cell and gives it shape</a:t>
            </a:r>
          </a:p>
        </p:txBody>
      </p:sp>
      <p:sp>
        <p:nvSpPr>
          <p:cNvPr id="46084" name="Firewall"/>
          <p:cNvSpPr>
            <a:spLocks noEditPoints="1" noChangeArrowheads="1"/>
          </p:cNvSpPr>
          <p:nvPr/>
        </p:nvSpPr>
        <p:spPr bwMode="auto">
          <a:xfrm>
            <a:off x="4419600" y="3810000"/>
            <a:ext cx="4181475" cy="25860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2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</a:path>
              <a:path w="21600" h="21600" extrusionOk="0"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</a:path>
              <a:path w="21600" h="21600" extrusionOk="0"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</a:path>
              <a:path w="21600" h="21600" extrusionOk="0"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</a:path>
              <a:path w="21600" h="21600" extrusionOk="0"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</a:path>
              <a:path w="21600" h="21600" extrusionOk="0"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</a:path>
              <a:path w="21600" h="21600" extrusionOk="0"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</a:path>
              <a:path w="21600" h="21600" extrusionOk="0"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</a:path>
              <a:path w="21600" h="21600" extrusionOk="0"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</a:path>
              <a:path w="21600" h="21600" extrusionOk="0"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</a:path>
              <a:path w="21600" h="21600" extrusionOk="0"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</a:path>
              <a:path w="21600" h="21600" extrusionOk="0"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</a:path>
              <a:path w="21600" h="21600" extrusionOk="0"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</a:path>
              <a:path w="21600" h="21600" extrusionOk="0"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</a:path>
              <a:path w="21600" h="21600" extrusionOk="0"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</a:path>
              <a:path w="21600" h="21600" extrusionOk="0"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</a:path>
              <a:path w="21600" h="21600" extrusionOk="0"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</a:path>
              <a:path w="21600" h="21600" extrusionOk="0"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</a:path>
              <a:path w="21600" h="21600" extrusionOk="0"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</a:path>
              <a:path w="21600" h="21600" extrusionOk="0"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</a:path>
              <a:path w="21600" h="21600" extrusionOk="0"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</a:path>
              <a:path w="21600" h="21600" extrusionOk="0"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</a:path>
              <a:path w="21600" h="21600" extrusionOk="0"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</a:path>
              <a:path w="21600" h="21600" extrusionOk="0"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</a:path>
              <a:path w="21600" h="21600" extrusionOk="0"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</a:path>
              <a:path w="21600" h="21600" extrusionOk="0"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</a:path>
              <a:path w="21600" h="21600" extrusionOk="0"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</a:path>
              <a:path w="21600" h="21600" extrusionOk="0"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</a:path>
              <a:path w="21600" h="21600" extrusionOk="0"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</a:path>
              <a:path w="21600" h="21600" extrusionOk="0"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</a:path>
              <a:path w="21600" h="21600" extrusionOk="0"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</a:path>
              <a:path w="21600" h="21600" extrusionOk="0"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</a:path>
              <a:path w="21600" h="21600" extrusionOk="0"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</a:path>
              <a:path w="21600" h="21600" extrusionOk="0"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</a:path>
              <a:path w="21600" h="21600" extrusionOk="0"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</a:path>
              <a:path w="21600" h="21600" extrusionOk="0"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</a:path>
              <a:path w="21600" h="21600" extrusionOk="0"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</a:path>
              <a:path w="21600" h="21600" extrusionOk="0"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</a:path>
              <a:path w="21600" h="21600" extrusionOk="0"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</a:path>
              <a:path w="21600" h="21600" extrusionOk="0"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</a:path>
              <a:path w="21600" h="21600" extrusionOk="0"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</a:path>
              <a:path w="21600" h="21600" extrusionOk="0"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</a:path>
              <a:path w="21600" h="21600" extrusionOk="0"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</a:path>
              <a:path w="21600" h="21600" extrusionOk="0"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</a:path>
              <a:path w="21600" h="21600" extrusionOk="0"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</a:path>
              <a:path w="21600" h="21600" extrusionOk="0"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</a:path>
              <a:path w="21600" h="21600" extrusionOk="0"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</a:path>
              <a:path w="21600" h="21600" extrusionOk="0"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</a:path>
              <a:path w="21600" h="21600" extrusionOk="0"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</a:path>
              <a:path w="21600" h="21600" extrusionOk="0"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</a:path>
              <a:path w="21600" h="21600" extrusionOk="0"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</a:path>
              <a:path w="21600" h="21600" extrusionOk="0"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</a:path>
              <a:path w="21600" h="21600" extrusionOk="0"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</a:path>
              <a:path w="21600" h="21600" extrusionOk="0"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</a:path>
              <a:path w="21600" h="21600" extrusionOk="0"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</a:path>
              <a:path w="21600" h="21600" extrusionOk="0"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</a:path>
              <a:path w="21600" h="21600" extrusionOk="0"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</a:path>
              <a:path w="21600" h="21600" extrusionOk="0"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</a:path>
              <a:path w="21600" h="21600" extrusionOk="0"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</a:path>
              <a:path w="21600" h="21600" extrusionOk="0"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</a:path>
              <a:path w="21600" h="21600" extrusionOk="0"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</a:path>
              <a:path w="21600" h="21600" extrusionOk="0"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</a:path>
              <a:path w="21600" h="21600" extrusionOk="0"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</a:path>
              <a:path w="21600" h="21600" extrusionOk="0"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</a:path>
              <a:path w="21600" h="21600" extrusionOk="0"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</a:path>
              <a:path w="21600" h="21600" extrusionOk="0"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</a:path>
              <a:path w="21600" h="21600" extrusionOk="0"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</a:path>
              <a:path w="21600" h="21600" extrusionOk="0"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</a:path>
              <a:path w="21600" h="21600" extrusionOk="0"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</a:path>
              <a:path w="21600" h="21600" extrusionOk="0"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</a:path>
              <a:path w="21600" h="21600" extrusionOk="0"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</a:path>
              <a:path w="21600" h="21600" extrusionOk="0"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</a:path>
              <a:path w="21600" h="21600" extrusionOk="0"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</a:path>
              <a:path w="21600" h="21600" extrusionOk="0"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</a:path>
              <a:path w="21600" h="21600" extrusionOk="0"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</a:path>
              <a:path w="21600" h="21600" extrusionOk="0"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</a:path>
              <a:path w="21600" h="21600" extrusionOk="0"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</a:path>
              <a:path w="21600" h="21600" extrusionOk="0"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</a:path>
              <a:path w="21600" h="21600" extrusionOk="0"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</a:path>
              <a:path w="21600" h="21600" extrusionOk="0"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</a:path>
              <a:path w="21600" h="21600" extrusionOk="0"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</a:path>
              <a:path w="21600" h="21600" extrusionOk="0"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</a:path>
              <a:path w="21600" h="21600" extrusionOk="0"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</a:path>
              <a:path w="21600" h="21600" extrusionOk="0"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</a:path>
              <a:path w="21600" h="21600" extrusionOk="0"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</a:path>
              <a:path w="21600" h="21600" extrusionOk="0"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</a:path>
              <a:path w="21600" h="21600" extrusionOk="0"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</a:path>
              <a:path w="21600" h="21600" extrusionOk="0"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</a:path>
              <a:path w="21600" h="21600" extrusionOk="0"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</a:path>
              <a:path w="21600" h="21600" extrusionOk="0"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</a:path>
              <a:path w="21600" h="21600" extrusionOk="0"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</a:path>
              <a:path w="21600" h="21600" extrusionOk="0"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</a:path>
              <a:path w="21600" h="21600" extrusionOk="0"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</a:path>
              <a:path w="21600" h="21600" extrusionOk="0"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</a:path>
              <a:path w="21600" h="21600" extrusionOk="0"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</a:path>
              <a:path w="21600" h="21600" extrusionOk="0"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</a:path>
              <a:path w="21600" h="21600" extrusionOk="0"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</a:path>
              <a:path w="21600" h="21600" extrusionOk="0"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</a:path>
              <a:path w="21600" h="21600" extrusionOk="0"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solidFill>
            <a:srgbClr val="9966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Cytoplasm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ea typeface="ＭＳ Ｐゴシック" pitchFamily="34" charset="-128"/>
              </a:rPr>
              <a:t>A jellylike material that fills the cell</a:t>
            </a:r>
          </a:p>
        </p:txBody>
      </p:sp>
      <p:sp>
        <p:nvSpPr>
          <p:cNvPr id="2" name="Freeform 1"/>
          <p:cNvSpPr/>
          <p:nvPr/>
        </p:nvSpPr>
        <p:spPr>
          <a:xfrm>
            <a:off x="5770563" y="1897063"/>
            <a:ext cx="1587" cy="0"/>
          </a:xfrm>
          <a:custGeom>
            <a:avLst/>
            <a:gdLst/>
            <a:ahLst/>
            <a:cxnLst/>
            <a:rect l="0" t="0" r="0" b="0"/>
            <a:pathLst>
              <a:path w="2353" h="1">
                <a:moveTo>
                  <a:pt x="0" y="0"/>
                </a:moveTo>
                <a:lnTo>
                  <a:pt x="2352" y="0"/>
                </a:lnTo>
                <a:close/>
              </a:path>
            </a:pathLst>
          </a:cu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770563" y="1881188"/>
            <a:ext cx="1587" cy="0"/>
          </a:xfrm>
          <a:custGeom>
            <a:avLst/>
            <a:gdLst/>
            <a:ahLst/>
            <a:cxnLst/>
            <a:rect l="0" t="0" r="0" b="0"/>
            <a:pathLst>
              <a:path w="2353" h="1">
                <a:moveTo>
                  <a:pt x="0" y="0"/>
                </a:moveTo>
                <a:lnTo>
                  <a:pt x="2352" y="0"/>
                </a:lnTo>
                <a:close/>
              </a:path>
            </a:pathLst>
          </a:cu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DNA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ea typeface="ＭＳ Ｐゴシック" pitchFamily="34" charset="-128"/>
              </a:rPr>
              <a:t>Instructions to run the cell. The </a:t>
            </a:r>
            <a:r>
              <a:rPr lang="ja-JP" altLang="en-US" u="sng" smtClean="0">
                <a:ea typeface="ＭＳ Ｐゴシック" pitchFamily="34" charset="-128"/>
              </a:rPr>
              <a:t>“</a:t>
            </a:r>
            <a:r>
              <a:rPr lang="en-US" altLang="ja-JP" u="sng" smtClean="0">
                <a:ea typeface="ＭＳ Ｐゴシック" pitchFamily="34" charset="-128"/>
              </a:rPr>
              <a:t>brain</a:t>
            </a:r>
            <a:r>
              <a:rPr lang="ja-JP" altLang="en-US" u="sng" smtClean="0">
                <a:ea typeface="ＭＳ Ｐゴシック" pitchFamily="34" charset="-128"/>
              </a:rPr>
              <a:t>”</a:t>
            </a:r>
            <a:r>
              <a:rPr lang="en-US" altLang="ja-JP" u="sng" smtClean="0">
                <a:ea typeface="ＭＳ Ｐゴシック" pitchFamily="34" charset="-128"/>
              </a:rPr>
              <a:t>.</a:t>
            </a:r>
            <a:endParaRPr lang="en-US" u="sng" smtClean="0">
              <a:ea typeface="ＭＳ Ｐゴシック" pitchFamily="34" charset="-128"/>
            </a:endParaRPr>
          </a:p>
        </p:txBody>
      </p:sp>
      <p:pic>
        <p:nvPicPr>
          <p:cNvPr id="48132" name="Picture 4" descr="MCj040464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819400"/>
            <a:ext cx="33845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Flagella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ea typeface="ＭＳ Ｐゴシック" pitchFamily="34" charset="-128"/>
              </a:rPr>
              <a:t>Helps the cell move (one direction only)</a:t>
            </a:r>
          </a:p>
        </p:txBody>
      </p:sp>
      <p:pic>
        <p:nvPicPr>
          <p:cNvPr id="49156" name="Picture 4" descr="j02168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97425"/>
            <a:ext cx="3503613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Ribosomes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ea typeface="ＭＳ Ｐゴシック" pitchFamily="34" charset="-128"/>
              </a:rPr>
              <a:t>Follows instructions to make proteins</a:t>
            </a:r>
          </a:p>
        </p:txBody>
      </p:sp>
      <p:pic>
        <p:nvPicPr>
          <p:cNvPr id="50180" name="Picture 4" descr="MCj042981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35500"/>
            <a:ext cx="28892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smtClean="0">
                <a:ea typeface="+mj-ea"/>
                <a:cs typeface="+mj-cs"/>
              </a:rPr>
              <a:t>Tissue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3657600" cy="325596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 layer of the same kind of cell</a:t>
            </a:r>
          </a:p>
        </p:txBody>
      </p:sp>
      <p:pic>
        <p:nvPicPr>
          <p:cNvPr id="10244" name="Picture 4" descr="psoriasisinfo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9" t="23075" r="48569" b="11205"/>
          <a:stretch/>
        </p:blipFill>
        <p:spPr bwMode="auto">
          <a:xfrm>
            <a:off x="1752600" y="3416147"/>
            <a:ext cx="451954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"/>
            <a:ext cx="4901911" cy="2743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280410"/>
            <a:ext cx="3694113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558"/>
          <a:stretch/>
        </p:blipFill>
        <p:spPr bwMode="auto">
          <a:xfrm>
            <a:off x="1306643" y="4231572"/>
            <a:ext cx="3810000" cy="262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smtClean="0">
                <a:ea typeface="+mj-ea"/>
                <a:cs typeface="+mj-cs"/>
              </a:rPr>
              <a:t>Cell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228600"/>
            <a:ext cx="4310921" cy="12954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basic unit of “living” things.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11268" name="Picture 4" descr="mGFP_neuron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3" y="12954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rb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5" r="9523"/>
          <a:stretch>
            <a:fillRect/>
          </a:stretch>
        </p:blipFill>
        <p:spPr bwMode="auto">
          <a:xfrm>
            <a:off x="5157865" y="3728803"/>
            <a:ext cx="2590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8321" y="0"/>
            <a:ext cx="2743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1" name="Picture 17" descr="http://classconnection.s3.amazonaws.com/310/flashcards/817310/png/screen_shot_2011-10-20_at_8.39.30_pm1319168276328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303" y="-32479"/>
            <a:ext cx="13906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organelle</a:t>
            </a:r>
            <a:endParaRPr lang="en-US" dirty="0"/>
          </a:p>
        </p:txBody>
      </p:sp>
      <p:pic>
        <p:nvPicPr>
          <p:cNvPr id="72709" name="Picture 5" descr="http://upload.wikimedia.org/wikipedia/commons/thumb/f/f9/Diagram_human_cell_nucleus_no_text.png/300px-Diagram_human_cell_nucleus_no_text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6690" y="0"/>
            <a:ext cx="28575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http://www.aboutthemcat.com/images/biology/golgi-complex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473" y="2724151"/>
            <a:ext cx="50673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717" name="Picture 13" descr="http://o.quizlet.com/CajeDxIYdrhcBVwiWrumog_m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641" y="2782247"/>
            <a:ext cx="4221359" cy="409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719" name="Picture 15" descr="http://powersofminusten.com/images/content/centriole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0159">
            <a:off x="3838349" y="163635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= a structure that carries out specific activities in the cell.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3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71" t="4930" r="9074" b="6318"/>
          <a:stretch/>
        </p:blipFill>
        <p:spPr bwMode="auto">
          <a:xfrm>
            <a:off x="4261696" y="0"/>
            <a:ext cx="4882304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smtClean="0">
                <a:ea typeface="+mj-ea"/>
                <a:cs typeface="+mj-cs"/>
              </a:rPr>
              <a:t>Molecules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9725"/>
            <a:ext cx="4800600" cy="4846638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Groups of atoms; the smallest unit of most chemical compounds</a:t>
            </a:r>
          </a:p>
        </p:txBody>
      </p:sp>
      <p:pic>
        <p:nvPicPr>
          <p:cNvPr id="12292" name="Picture 4" descr="500px-Water_molecul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71207">
            <a:off x="990600" y="3810000"/>
            <a:ext cx="990600" cy="71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500px-Water_molecul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135354">
            <a:off x="2214313" y="5415973"/>
            <a:ext cx="990600" cy="71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500px-Water_molecul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9686">
            <a:off x="2705035" y="3737023"/>
            <a:ext cx="990600" cy="71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-1"/>
  <p:tag name="ALLOWDUPLICATES" val="False"/>
  <p:tag name="AUTOADVANCE" val="False"/>
  <p:tag name="STDCHART" val="1"/>
  <p:tag name="SKIPREMAININGRACESLIDES" val="True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ADVANCEDSETTINGSVIEW" val="True"/>
  <p:tag name="FIBDISPLAYKEYWORDS" val="True"/>
  <p:tag name="PRRESPONSE4" val="7"/>
  <p:tag name="PRRESPONSE8" val="3"/>
  <p:tag name="TPVERSION" val="2008"/>
  <p:tag name="BULLETTYPE" val="3"/>
  <p:tag name="RESPCOUNTERFORMAT" val="0"/>
  <p:tag name="BACKUPSESSIONS" val="True"/>
  <p:tag name="ROTATIONINTERVAL" val="2"/>
  <p:tag name="RACEANIMATIONSPEED" val="3"/>
  <p:tag name="BUBBLESIZEVISIBLE" val="True"/>
  <p:tag name="CUSTOMCELLFORECOLOR" val="-16777216"/>
  <p:tag name="USESCHEMECOLORS" val="True"/>
  <p:tag name="AUTOSIZEGRID" val="True"/>
  <p:tag name="CHARTLABELS" val="1"/>
  <p:tag name="INCLUDEPPT" val="True"/>
  <p:tag name="ZEROBASED" val="False"/>
  <p:tag name="FIBNUMRESULTS" val="5"/>
  <p:tag name="PRRESPONSE3" val="8"/>
  <p:tag name="PRRESPONSE9" val="2"/>
  <p:tag name="SHOWBARVISIBLE" val="True"/>
  <p:tag name="RESPCOUNTERSTYLE" val="-1"/>
  <p:tag name="BACKUPMAINTENANCE" val="7"/>
  <p:tag name="RACEENDPOINTS" val="100"/>
  <p:tag name="MAXRESPONDERS" val="5"/>
  <p:tag name="CUSTOMCELLBACKCOLOR1" val="-657956"/>
  <p:tag name="DISPLAYDEVICEID" val="True"/>
  <p:tag name="CHARTCOLORS" val="0"/>
  <p:tag name="CORRECTPOINTVALUE" val="100"/>
  <p:tag name="CHARTSCALE" val="True"/>
  <p:tag name="PRRESPONSE2" val="9"/>
  <p:tag name="PRRESPONSE10" val="1"/>
  <p:tag name="ANSWERNOWSTYLE" val="-1"/>
  <p:tag name="NUMRESPONSES" val="1"/>
  <p:tag name="RACERSMAXDISPLAYED" val="5"/>
  <p:tag name="BUBBLEGROUPING" val="3"/>
  <p:tag name="DISPLAYDEVICENUMBER" val="True"/>
  <p:tag name="RESETCHARTS" val="True"/>
  <p:tag name="REALTIMEBACKUP" val="False"/>
  <p:tag name="PRRESPONSE1" val="10"/>
  <p:tag name="SHOWFLASHWARNING" val="True"/>
  <p:tag name="COUNTDOWNSECONDS" val="10"/>
  <p:tag name="AUTOUPDATEALIASES" val="True"/>
  <p:tag name="CUSTOMGRIDBACKCOLOR" val="-2830136"/>
  <p:tag name="GRIDSIZE" val="{Width=800, Height=600}"/>
  <p:tag name="INCORRECTPOINTVALUE" val="0"/>
  <p:tag name="PRRESPONSE5" val="6"/>
  <p:tag name="USESECONDARYMONITOR" val="True"/>
  <p:tag name="REVIEWONLY" val="False"/>
  <p:tag name="CUSTOMCELLBACKCOLOR3" val="-268652"/>
  <p:tag name="MULTIRESPDIVISOR" val="1"/>
  <p:tag name="FIBINCLUDEOTHER" val="True"/>
  <p:tag name="COUNTDOWNSTYLE" val="-1"/>
  <p:tag name="TEAMSINLEADERBOARD" val="5"/>
  <p:tag name="GRIDPOSITION" val="1"/>
  <p:tag name="PRRESPONSE6" val="5"/>
  <p:tag name="CHARTVALUEFORMAT" val="0%"/>
  <p:tag name="GRIDOPACITY" val="90"/>
  <p:tag name="PRRESPONSE7" val="4"/>
  <p:tag name="BUBBLEVALUEFORMAT" val="0.0"/>
  <p:tag name="FIBDISPLAYRESULTS" val="True"/>
  <p:tag name="CUSTOMCELLBACKCOLOR4" val="-8355712"/>
  <p:tag name="INPUTSOURCE" val="1"/>
  <p:tag name="POWERPOINTVERSION" val="12.0"/>
  <p:tag name="PARTICIPANTSINLEADERBOARD" val="5"/>
  <p:tag name="AUTOADJUSTPARTRANGE" val="True"/>
  <p:tag name="PARTLISTDEFAULT" val="1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</TotalTime>
  <Words>1413</Words>
  <Application>Microsoft Office PowerPoint</Application>
  <PresentationFormat>On-screen Show (4:3)</PresentationFormat>
  <Paragraphs>246</Paragraphs>
  <Slides>56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Opulent</vt:lpstr>
      <vt:lpstr>History and types of cells</vt:lpstr>
      <vt:lpstr>Levels of Organization</vt:lpstr>
      <vt:lpstr>Slide 3</vt:lpstr>
      <vt:lpstr>Organ system</vt:lpstr>
      <vt:lpstr>Organs</vt:lpstr>
      <vt:lpstr>Tissue</vt:lpstr>
      <vt:lpstr>Cell</vt:lpstr>
      <vt:lpstr>organelle</vt:lpstr>
      <vt:lpstr>Molecules</vt:lpstr>
      <vt:lpstr>Think about it???</vt:lpstr>
      <vt:lpstr>So, What Are Cells?</vt:lpstr>
      <vt:lpstr>Looking at Cells</vt:lpstr>
      <vt:lpstr>Slide 13</vt:lpstr>
      <vt:lpstr>Slide 14</vt:lpstr>
      <vt:lpstr>Slide 15</vt:lpstr>
      <vt:lpstr>How do we know they are there?</vt:lpstr>
      <vt:lpstr>Who Came Up With the Name, Cell</vt:lpstr>
      <vt:lpstr>Slide 18</vt:lpstr>
      <vt:lpstr>Who Saw the First Live Cells</vt:lpstr>
      <vt:lpstr>Others</vt:lpstr>
      <vt:lpstr>History of the Cell, The Tool of the Trade</vt:lpstr>
      <vt:lpstr>The discovery of cells led to the… Cell Theory… Write this down in your notes.</vt:lpstr>
      <vt:lpstr>Exploring Cells</vt:lpstr>
      <vt:lpstr>Cell Types</vt:lpstr>
      <vt:lpstr>Similarities</vt:lpstr>
      <vt:lpstr>Cells can be divided into two major groups</vt:lpstr>
      <vt:lpstr>Major Difference</vt:lpstr>
      <vt:lpstr>What’s a Nucleus?</vt:lpstr>
      <vt:lpstr>Prokaryotes</vt:lpstr>
      <vt:lpstr>Prokaryotes</vt:lpstr>
      <vt:lpstr>Anthrax, Staphylococci, C. difficile</vt:lpstr>
      <vt:lpstr>E. coli &amp; meningococcus </vt:lpstr>
      <vt:lpstr>Testing Together</vt:lpstr>
      <vt:lpstr>Parts of a prokaryote</vt:lpstr>
      <vt:lpstr>Eukaryotes</vt:lpstr>
      <vt:lpstr>How do you know?</vt:lpstr>
      <vt:lpstr>Comparing Prokaryotic and Eukaryotic Cells  </vt:lpstr>
      <vt:lpstr>Comparing Prokaryotes and Eukaryotes</vt:lpstr>
      <vt:lpstr>Prokaryote or Eukaryote? </vt:lpstr>
      <vt:lpstr>Answers</vt:lpstr>
      <vt:lpstr>Prokaryotic Cell    Eukaryotic Cell</vt:lpstr>
      <vt:lpstr>Slide 42</vt:lpstr>
      <vt:lpstr>Typical Prokaryotic Cell</vt:lpstr>
      <vt:lpstr>Typical Prokaryotic Cell</vt:lpstr>
      <vt:lpstr>Typical Prokaryotic Cell</vt:lpstr>
      <vt:lpstr>Typical Prokaryotic Cell</vt:lpstr>
      <vt:lpstr>Typical Prokaryotic Cell</vt:lpstr>
      <vt:lpstr>Typical Prokaryotic Cell</vt:lpstr>
      <vt:lpstr>Typical Prokaryotic Cell</vt:lpstr>
      <vt:lpstr>But what do the parts DO?</vt:lpstr>
      <vt:lpstr>Cell Membrane</vt:lpstr>
      <vt:lpstr>Cell Wall</vt:lpstr>
      <vt:lpstr>Cytoplasm</vt:lpstr>
      <vt:lpstr>DNA</vt:lpstr>
      <vt:lpstr>Flagella</vt:lpstr>
      <vt:lpstr>Ribosomes</vt:lpstr>
    </vt:vector>
  </TitlesOfParts>
  <Company>Buckeye Union High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Prokaryotic Cells</dc:title>
  <dc:creator>Faith Hester</dc:creator>
  <cp:lastModifiedBy>DELL</cp:lastModifiedBy>
  <cp:revision>78</cp:revision>
  <cp:lastPrinted>2013-01-31T16:21:27Z</cp:lastPrinted>
  <dcterms:created xsi:type="dcterms:W3CDTF">2008-11-18T00:34:36Z</dcterms:created>
  <dcterms:modified xsi:type="dcterms:W3CDTF">2018-08-30T04:58:50Z</dcterms:modified>
</cp:coreProperties>
</file>